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6" r:id="rId2"/>
    <p:sldId id="323" r:id="rId3"/>
    <p:sldId id="328" r:id="rId4"/>
    <p:sldId id="316" r:id="rId5"/>
    <p:sldId id="337" r:id="rId6"/>
    <p:sldId id="336" r:id="rId7"/>
    <p:sldId id="338" r:id="rId8"/>
    <p:sldId id="318" r:id="rId9"/>
    <p:sldId id="332" r:id="rId10"/>
    <p:sldId id="319" r:id="rId11"/>
    <p:sldId id="339" r:id="rId12"/>
    <p:sldId id="340" r:id="rId13"/>
    <p:sldId id="342" r:id="rId14"/>
    <p:sldId id="341" r:id="rId15"/>
    <p:sldId id="324" r:id="rId16"/>
    <p:sldId id="322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702"/>
    <a:srgbClr val="DCC181"/>
    <a:srgbClr val="8F1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585" autoAdjust="0"/>
  </p:normalViewPr>
  <p:slideViewPr>
    <p:cSldViewPr showGuides="1">
      <p:cViewPr varScale="1">
        <p:scale>
          <a:sx n="85" d="100"/>
          <a:sy n="85" d="100"/>
        </p:scale>
        <p:origin x="1296" y="288"/>
      </p:cViewPr>
      <p:guideLst>
        <p:guide orient="horz" pos="2160"/>
        <p:guide pos="2880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5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53E4A-80B9-324A-8BFE-45D35316445F}" type="datetimeFigureOut">
              <a:rPr lang="fr-FR" smtClean="0"/>
              <a:pPr/>
              <a:t>28/11/2016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8EB06-2188-F641-89FE-C526437CED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54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EB06-2188-F641-89FE-C526437CED8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269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EB06-2188-F641-89FE-C526437CED82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591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EB06-2188-F641-89FE-C526437CED82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914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EB06-2188-F641-89FE-C526437CED82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642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EB06-2188-F641-89FE-C526437CED82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365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EB06-2188-F641-89FE-C526437CED8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593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EB06-2188-F641-89FE-C526437CED8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534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EB06-2188-F641-89FE-C526437CED8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219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EB06-2188-F641-89FE-C526437CED8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136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EB06-2188-F641-89FE-C526437CED8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661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EB06-2188-F641-89FE-C526437CED82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895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EB06-2188-F641-89FE-C526437CED82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201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EB06-2188-F641-89FE-C526437CED82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96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forme PSDR JAUNE-01.png"/>
          <p:cNvPicPr>
            <a:picLocks noChangeAspect="1"/>
          </p:cNvPicPr>
          <p:nvPr userDrawn="1"/>
        </p:nvPicPr>
        <p:blipFill>
          <a:blip r:embed="rId2" cstate="print"/>
          <a:srcRect r="70833"/>
          <a:stretch>
            <a:fillRect/>
          </a:stretch>
        </p:blipFill>
        <p:spPr>
          <a:xfrm>
            <a:off x="0" y="0"/>
            <a:ext cx="2829332" cy="6858000"/>
          </a:xfrm>
          <a:prstGeom prst="rect">
            <a:avLst/>
          </a:prstGeom>
          <a:effectLst>
            <a:outerShdw blurRad="228600" dist="25400" dir="2700000" algn="br">
              <a:srgbClr val="000000">
                <a:alpha val="34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81400" y="914400"/>
            <a:ext cx="5334000" cy="2286000"/>
          </a:xfrm>
        </p:spPr>
        <p:txBody>
          <a:bodyPr anchor="t" anchorCtr="0">
            <a:noAutofit/>
          </a:bodyPr>
          <a:lstStyle>
            <a:lvl1pPr algn="l">
              <a:defRPr sz="6600" b="1" i="0" cap="none">
                <a:ln>
                  <a:noFill/>
                </a:ln>
                <a:solidFill>
                  <a:srgbClr val="8F1656"/>
                </a:solidFill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81400" y="3352800"/>
            <a:ext cx="4622736" cy="1295400"/>
          </a:xfrm>
        </p:spPr>
        <p:txBody>
          <a:bodyPr anchor="t"/>
          <a:lstStyle>
            <a:lvl1pPr marL="0" indent="0" algn="l">
              <a:buNone/>
              <a:defRPr>
                <a:solidFill>
                  <a:srgbClr val="F0B70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43062"/>
            <a:ext cx="838200" cy="347096"/>
          </a:xfrm>
          <a:prstGeom prst="rect">
            <a:avLst/>
          </a:prstGeom>
        </p:spPr>
      </p:pic>
      <p:pic>
        <p:nvPicPr>
          <p:cNvPr id="9" name="Image 8" descr="PSDR-NATIO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86600" y="5181600"/>
            <a:ext cx="1752600" cy="1752600"/>
          </a:xfrm>
          <a:prstGeom prst="rect">
            <a:avLst/>
          </a:prstGeom>
        </p:spPr>
      </p:pic>
      <p:pic>
        <p:nvPicPr>
          <p:cNvPr id="11" name="Image 10" descr="forme PSDR VIOLET-01.png"/>
          <p:cNvPicPr>
            <a:picLocks noChangeAspect="1"/>
          </p:cNvPicPr>
          <p:nvPr userDrawn="1"/>
        </p:nvPicPr>
        <p:blipFill>
          <a:blip r:embed="rId5" cstate="print"/>
          <a:srcRect r="65833"/>
          <a:stretch>
            <a:fillRect/>
          </a:stretch>
        </p:blipFill>
        <p:spPr>
          <a:xfrm rot="2512852">
            <a:off x="-1764196" y="-1861460"/>
            <a:ext cx="3528392" cy="8358138"/>
          </a:xfrm>
          <a:prstGeom prst="rect">
            <a:avLst/>
          </a:prstGeom>
        </p:spPr>
      </p:pic>
      <p:pic>
        <p:nvPicPr>
          <p:cNvPr id="13" name="Image 12" descr="forme PSDR VIOLET-01.png"/>
          <p:cNvPicPr>
            <a:picLocks noChangeAspect="1"/>
          </p:cNvPicPr>
          <p:nvPr userDrawn="1"/>
        </p:nvPicPr>
        <p:blipFill>
          <a:blip r:embed="rId5" cstate="print"/>
          <a:srcRect r="65833"/>
          <a:stretch>
            <a:fillRect/>
          </a:stretch>
        </p:blipFill>
        <p:spPr>
          <a:xfrm rot="17596186">
            <a:off x="8254375" y="-2745760"/>
            <a:ext cx="2794320" cy="656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78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forme PSDR JAUNE-01.png"/>
          <p:cNvPicPr>
            <a:picLocks noChangeAspect="1"/>
          </p:cNvPicPr>
          <p:nvPr userDrawn="1"/>
        </p:nvPicPr>
        <p:blipFill>
          <a:blip r:embed="rId2" cstate="print"/>
          <a:srcRect r="70833"/>
          <a:stretch>
            <a:fillRect/>
          </a:stretch>
        </p:blipFill>
        <p:spPr>
          <a:xfrm rot="16200000">
            <a:off x="2685778" y="2038622"/>
            <a:ext cx="3772445" cy="9144002"/>
          </a:xfrm>
          <a:prstGeom prst="rect">
            <a:avLst/>
          </a:prstGeom>
          <a:effectLst>
            <a:outerShdw blurRad="228600" dist="25400" dir="660000" algn="br">
              <a:srgbClr val="000000">
                <a:alpha val="3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5400" y="914400"/>
            <a:ext cx="6781800" cy="2286000"/>
          </a:xfrm>
        </p:spPr>
        <p:txBody>
          <a:bodyPr anchor="b" anchorCtr="0">
            <a:noAutofit/>
          </a:bodyPr>
          <a:lstStyle>
            <a:lvl1pPr algn="ctr">
              <a:defRPr sz="6000" b="1" i="0" cap="none">
                <a:ln>
                  <a:noFill/>
                </a:ln>
                <a:solidFill>
                  <a:srgbClr val="8F1656"/>
                </a:solidFill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5400" y="3352800"/>
            <a:ext cx="6781800" cy="1295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rgbClr val="F0B70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9" name="Image 8" descr="PSDR-NATIONA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295400" y="4724400"/>
            <a:ext cx="1752600" cy="1752600"/>
          </a:xfrm>
          <a:prstGeom prst="rect">
            <a:avLst/>
          </a:prstGeom>
        </p:spPr>
      </p:pic>
      <p:pic>
        <p:nvPicPr>
          <p:cNvPr id="7" name="Image 6" descr="forme PSDR VIOLET-01.png"/>
          <p:cNvPicPr>
            <a:picLocks noChangeAspect="1"/>
          </p:cNvPicPr>
          <p:nvPr userDrawn="1"/>
        </p:nvPicPr>
        <p:blipFill>
          <a:blip r:embed="rId4" cstate="print"/>
          <a:srcRect r="65833"/>
          <a:stretch>
            <a:fillRect/>
          </a:stretch>
        </p:blipFill>
        <p:spPr>
          <a:xfrm rot="14479658">
            <a:off x="5572985" y="3883432"/>
            <a:ext cx="2794320" cy="6564824"/>
          </a:xfrm>
          <a:prstGeom prst="rect">
            <a:avLst/>
          </a:prstGeom>
        </p:spPr>
      </p:pic>
      <p:pic>
        <p:nvPicPr>
          <p:cNvPr id="8" name="Image 7" descr="forme PSDR VIOLET-01.png"/>
          <p:cNvPicPr>
            <a:picLocks noChangeAspect="1"/>
          </p:cNvPicPr>
          <p:nvPr userDrawn="1"/>
        </p:nvPicPr>
        <p:blipFill>
          <a:blip r:embed="rId4" cstate="print"/>
          <a:srcRect r="65833"/>
          <a:stretch>
            <a:fillRect/>
          </a:stretch>
        </p:blipFill>
        <p:spPr>
          <a:xfrm rot="17596186">
            <a:off x="8254375" y="-2745760"/>
            <a:ext cx="2794320" cy="6564824"/>
          </a:xfrm>
          <a:prstGeom prst="rect">
            <a:avLst/>
          </a:prstGeom>
        </p:spPr>
      </p:pic>
      <p:pic>
        <p:nvPicPr>
          <p:cNvPr id="10" name="Image 9" descr="forme PSDR VIOLET-01.png"/>
          <p:cNvPicPr>
            <a:picLocks noChangeAspect="1"/>
          </p:cNvPicPr>
          <p:nvPr userDrawn="1"/>
        </p:nvPicPr>
        <p:blipFill>
          <a:blip r:embed="rId4" cstate="print"/>
          <a:srcRect r="65833"/>
          <a:stretch>
            <a:fillRect/>
          </a:stretch>
        </p:blipFill>
        <p:spPr>
          <a:xfrm rot="2512852">
            <a:off x="-1764196" y="-1861460"/>
            <a:ext cx="3528392" cy="835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78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477962"/>
          </a:xfrm>
        </p:spPr>
        <p:txBody>
          <a:bodyPr anchor="b"/>
          <a:lstStyle>
            <a:lvl1pPr>
              <a:defRPr b="1">
                <a:solidFill>
                  <a:srgbClr val="8F1656"/>
                </a:solidFill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>
            <a:lvl1pPr>
              <a:defRPr>
                <a:solidFill>
                  <a:srgbClr val="F0B702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09"/>
          <a:stretch/>
        </p:blipFill>
        <p:spPr>
          <a:xfrm>
            <a:off x="0" y="5867400"/>
            <a:ext cx="566125" cy="563391"/>
          </a:xfrm>
          <a:prstGeom prst="rect">
            <a:avLst/>
          </a:prstGeom>
        </p:spPr>
      </p:pic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800600" y="6553200"/>
            <a:ext cx="387346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0B702"/>
                </a:solidFill>
              </a:defRPr>
            </a:lvl1pPr>
          </a:lstStyle>
          <a:p>
            <a:r>
              <a:rPr lang="fr-FR" dirty="0" err="1" smtClean="0"/>
              <a:t>Xxxxxxxxxxxxxx</a:t>
            </a:r>
            <a:r>
              <a:rPr lang="fr-FR" dirty="0" smtClean="0"/>
              <a:t> 2014 - XX et XX </a:t>
            </a:r>
            <a:r>
              <a:rPr lang="fr-FR" dirty="0" err="1" smtClean="0"/>
              <a:t>xxxxxxxxx</a:t>
            </a:r>
            <a:endParaRPr lang="fr-FR" dirty="0"/>
          </a:p>
        </p:txBody>
      </p:sp>
      <p:pic>
        <p:nvPicPr>
          <p:cNvPr id="19" name="Image 18" descr="forme PSDR JAUNE-VIOLET-01.png"/>
          <p:cNvPicPr>
            <a:picLocks noChangeAspect="1"/>
          </p:cNvPicPr>
          <p:nvPr userDrawn="1"/>
        </p:nvPicPr>
        <p:blipFill>
          <a:blip r:embed="rId3" cstate="print"/>
          <a:srcRect r="70747"/>
          <a:stretch>
            <a:fillRect/>
          </a:stretch>
        </p:blipFill>
        <p:spPr>
          <a:xfrm rot="16893989">
            <a:off x="1367223" y="3422892"/>
            <a:ext cx="2193522" cy="6125739"/>
          </a:xfrm>
          <a:prstGeom prst="rect">
            <a:avLst/>
          </a:prstGeom>
        </p:spPr>
      </p:pic>
      <p:pic>
        <p:nvPicPr>
          <p:cNvPr id="21" name="Image 20" descr="forme PSDR VIOLET-01.png"/>
          <p:cNvPicPr>
            <a:picLocks noChangeAspect="1"/>
          </p:cNvPicPr>
          <p:nvPr userDrawn="1"/>
        </p:nvPicPr>
        <p:blipFill>
          <a:blip r:embed="rId4" cstate="print"/>
          <a:srcRect r="65833"/>
          <a:stretch>
            <a:fillRect/>
          </a:stretch>
        </p:blipFill>
        <p:spPr>
          <a:xfrm rot="2257258">
            <a:off x="7809865" y="5598769"/>
            <a:ext cx="2093066" cy="4330924"/>
          </a:xfrm>
          <a:prstGeom prst="rect">
            <a:avLst/>
          </a:prstGeom>
        </p:spPr>
      </p:pic>
      <p:pic>
        <p:nvPicPr>
          <p:cNvPr id="10" name="Image 9" descr="forme PSDR JAUNE-VIOLET-01.png"/>
          <p:cNvPicPr>
            <a:picLocks noChangeAspect="1"/>
          </p:cNvPicPr>
          <p:nvPr userDrawn="1"/>
        </p:nvPicPr>
        <p:blipFill>
          <a:blip r:embed="rId3" cstate="print"/>
          <a:srcRect r="70747"/>
          <a:stretch>
            <a:fillRect/>
          </a:stretch>
        </p:blipFill>
        <p:spPr>
          <a:xfrm rot="6217016">
            <a:off x="7145679" y="-1773481"/>
            <a:ext cx="1498371" cy="4473620"/>
          </a:xfrm>
          <a:prstGeom prst="rect">
            <a:avLst/>
          </a:prstGeom>
        </p:spPr>
      </p:pic>
      <p:pic>
        <p:nvPicPr>
          <p:cNvPr id="13" name="Image 12" descr="forme PSDR VIOLET-01.png"/>
          <p:cNvPicPr>
            <a:picLocks noChangeAspect="1"/>
          </p:cNvPicPr>
          <p:nvPr userDrawn="1"/>
        </p:nvPicPr>
        <p:blipFill>
          <a:blip r:embed="rId4" cstate="print"/>
          <a:srcRect r="65833"/>
          <a:stretch>
            <a:fillRect/>
          </a:stretch>
        </p:blipFill>
        <p:spPr>
          <a:xfrm rot="14897258">
            <a:off x="6681844" y="5145823"/>
            <a:ext cx="1517492" cy="4330924"/>
          </a:xfrm>
          <a:prstGeom prst="rect">
            <a:avLst/>
          </a:prstGeom>
        </p:spPr>
      </p:pic>
      <p:pic>
        <p:nvPicPr>
          <p:cNvPr id="14" name="Image 13" descr="forme PSDR VIOLET-01.png"/>
          <p:cNvPicPr>
            <a:picLocks noChangeAspect="1"/>
          </p:cNvPicPr>
          <p:nvPr userDrawn="1"/>
        </p:nvPicPr>
        <p:blipFill>
          <a:blip r:embed="rId4" cstate="print"/>
          <a:srcRect r="65833"/>
          <a:stretch>
            <a:fillRect/>
          </a:stretch>
        </p:blipFill>
        <p:spPr>
          <a:xfrm rot="20031472">
            <a:off x="-2056258" y="1961245"/>
            <a:ext cx="2794320" cy="5535739"/>
          </a:xfrm>
          <a:prstGeom prst="rect">
            <a:avLst/>
          </a:prstGeom>
        </p:spPr>
      </p:pic>
      <p:pic>
        <p:nvPicPr>
          <p:cNvPr id="15" name="Image 14" descr="forme PSDR VIOLET-01.png"/>
          <p:cNvPicPr>
            <a:picLocks noChangeAspect="1"/>
          </p:cNvPicPr>
          <p:nvPr userDrawn="1"/>
        </p:nvPicPr>
        <p:blipFill>
          <a:blip r:embed="rId4" cstate="print"/>
          <a:srcRect r="65833"/>
          <a:stretch>
            <a:fillRect/>
          </a:stretch>
        </p:blipFill>
        <p:spPr>
          <a:xfrm rot="20432028">
            <a:off x="8850671" y="-834417"/>
            <a:ext cx="1517492" cy="433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88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 b="0" i="0">
                <a:solidFill>
                  <a:srgbClr val="F0B702"/>
                </a:solidFill>
                <a:latin typeface="+mj-lt"/>
                <a:cs typeface="Arial Bold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 b="0">
                <a:solidFill>
                  <a:srgbClr val="F0B70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800600" y="6553200"/>
            <a:ext cx="387346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0B702"/>
                </a:solidFill>
              </a:defRPr>
            </a:lvl1pPr>
          </a:lstStyle>
          <a:p>
            <a:r>
              <a:rPr lang="fr-FR" dirty="0" err="1" smtClean="0"/>
              <a:t>Xxxxxxxxxxxxxx</a:t>
            </a:r>
            <a:r>
              <a:rPr lang="fr-FR" dirty="0" smtClean="0"/>
              <a:t> 2014 - XX et XX </a:t>
            </a:r>
            <a:r>
              <a:rPr lang="fr-FR" dirty="0" err="1" smtClean="0"/>
              <a:t>xxxxxxxxx</a:t>
            </a:r>
            <a:endParaRPr lang="fr-FR" dirty="0"/>
          </a:p>
        </p:txBody>
      </p:sp>
      <p:sp>
        <p:nvSpPr>
          <p:cNvPr id="19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477962"/>
          </a:xfrm>
        </p:spPr>
        <p:txBody>
          <a:bodyPr anchor="b"/>
          <a:lstStyle>
            <a:lvl1pPr>
              <a:defRPr b="1">
                <a:solidFill>
                  <a:srgbClr val="8F1656"/>
                </a:solidFill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16" name="Image 15" descr="forme PSDR JAUNE-VIOLET-01.png"/>
          <p:cNvPicPr>
            <a:picLocks noChangeAspect="1"/>
          </p:cNvPicPr>
          <p:nvPr userDrawn="1"/>
        </p:nvPicPr>
        <p:blipFill>
          <a:blip r:embed="rId2" cstate="print"/>
          <a:srcRect r="70747"/>
          <a:stretch>
            <a:fillRect/>
          </a:stretch>
        </p:blipFill>
        <p:spPr>
          <a:xfrm rot="16893989">
            <a:off x="1367223" y="3422892"/>
            <a:ext cx="2193522" cy="6125739"/>
          </a:xfrm>
          <a:prstGeom prst="rect">
            <a:avLst/>
          </a:prstGeom>
        </p:spPr>
      </p:pic>
      <p:pic>
        <p:nvPicPr>
          <p:cNvPr id="18" name="Image 17" descr="forme PSDR VIOLET-01.png"/>
          <p:cNvPicPr>
            <a:picLocks noChangeAspect="1"/>
          </p:cNvPicPr>
          <p:nvPr userDrawn="1"/>
        </p:nvPicPr>
        <p:blipFill>
          <a:blip r:embed="rId3" cstate="print"/>
          <a:srcRect r="65833"/>
          <a:stretch>
            <a:fillRect/>
          </a:stretch>
        </p:blipFill>
        <p:spPr>
          <a:xfrm rot="2257258">
            <a:off x="7809865" y="5598769"/>
            <a:ext cx="2093066" cy="4330924"/>
          </a:xfrm>
          <a:prstGeom prst="rect">
            <a:avLst/>
          </a:prstGeom>
        </p:spPr>
      </p:pic>
      <p:pic>
        <p:nvPicPr>
          <p:cNvPr id="20" name="Image 19" descr="forme PSDR JAUNE-VIOLET-01.png"/>
          <p:cNvPicPr>
            <a:picLocks noChangeAspect="1"/>
          </p:cNvPicPr>
          <p:nvPr userDrawn="1"/>
        </p:nvPicPr>
        <p:blipFill>
          <a:blip r:embed="rId2" cstate="print"/>
          <a:srcRect r="70747"/>
          <a:stretch>
            <a:fillRect/>
          </a:stretch>
        </p:blipFill>
        <p:spPr>
          <a:xfrm rot="6217016">
            <a:off x="7145679" y="-1773481"/>
            <a:ext cx="1498371" cy="4473620"/>
          </a:xfrm>
          <a:prstGeom prst="rect">
            <a:avLst/>
          </a:prstGeom>
        </p:spPr>
      </p:pic>
      <p:pic>
        <p:nvPicPr>
          <p:cNvPr id="21" name="Image 20" descr="forme PSDR VIOLET-01.png"/>
          <p:cNvPicPr>
            <a:picLocks noChangeAspect="1"/>
          </p:cNvPicPr>
          <p:nvPr userDrawn="1"/>
        </p:nvPicPr>
        <p:blipFill>
          <a:blip r:embed="rId3" cstate="print"/>
          <a:srcRect r="65833"/>
          <a:stretch>
            <a:fillRect/>
          </a:stretch>
        </p:blipFill>
        <p:spPr>
          <a:xfrm rot="14897258">
            <a:off x="6681844" y="5145823"/>
            <a:ext cx="1517492" cy="4330924"/>
          </a:xfrm>
          <a:prstGeom prst="rect">
            <a:avLst/>
          </a:prstGeom>
        </p:spPr>
      </p:pic>
      <p:pic>
        <p:nvPicPr>
          <p:cNvPr id="22" name="Image 21" descr="forme PSDR VIOLET-01.png"/>
          <p:cNvPicPr>
            <a:picLocks noChangeAspect="1"/>
          </p:cNvPicPr>
          <p:nvPr userDrawn="1"/>
        </p:nvPicPr>
        <p:blipFill>
          <a:blip r:embed="rId3" cstate="print"/>
          <a:srcRect r="65833"/>
          <a:stretch>
            <a:fillRect/>
          </a:stretch>
        </p:blipFill>
        <p:spPr>
          <a:xfrm rot="20031472">
            <a:off x="-2056258" y="1961245"/>
            <a:ext cx="2794320" cy="5535739"/>
          </a:xfrm>
          <a:prstGeom prst="rect">
            <a:avLst/>
          </a:prstGeom>
        </p:spPr>
      </p:pic>
      <p:pic>
        <p:nvPicPr>
          <p:cNvPr id="23" name="Image 22" descr="forme PSDR VIOLET-01.png"/>
          <p:cNvPicPr>
            <a:picLocks noChangeAspect="1"/>
          </p:cNvPicPr>
          <p:nvPr userDrawn="1"/>
        </p:nvPicPr>
        <p:blipFill>
          <a:blip r:embed="rId3" cstate="print"/>
          <a:srcRect r="65833"/>
          <a:stretch>
            <a:fillRect/>
          </a:stretch>
        </p:blipFill>
        <p:spPr>
          <a:xfrm rot="20432028">
            <a:off x="8850671" y="-834417"/>
            <a:ext cx="1517492" cy="433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47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13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rugalresearch.wordpress.com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rugalresearch.wordpress.com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grainesdexplorateurs.ens-lyon.fr/projets-en-cours/agriculture-et-justice-alimentaire" TargetMode="Externa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rojet-solalter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259632" y="1070992"/>
            <a:ext cx="7560840" cy="2286000"/>
          </a:xfrm>
        </p:spPr>
        <p:txBody>
          <a:bodyPr/>
          <a:lstStyle/>
          <a:p>
            <a:pPr algn="ctr"/>
            <a:r>
              <a:rPr lang="fr-FR" dirty="0"/>
              <a:t>A</a:t>
            </a:r>
            <a:r>
              <a:rPr lang="fr-FR" dirty="0" smtClean="0"/>
              <a:t>ccessibilité &amp; justice alimentaire</a:t>
            </a: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37431"/>
            <a:ext cx="467995" cy="4381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2" descr="C:\Users\Isabelle\Documents\PSDR4\Communication\logo publicite\Pack logos publicité projets PSDR4 FEADER Auvergne Rhone Alpes\Drapeau-Europe-Feader-Quadri (5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237431"/>
            <a:ext cx="653415" cy="575945"/>
          </a:xfrm>
          <a:prstGeom prst="rect">
            <a:avLst/>
          </a:prstGeom>
          <a:noFill/>
        </p:spPr>
      </p:pic>
      <p:pic>
        <p:nvPicPr>
          <p:cNvPr id="8" name="Picture 3" descr="C:\Users\Isabelle\Documents\PSDR4\Communication\logo publicite\Pack logos publicité projets PSDR4 FEADER Auvergne Rhone Alpes\Logo-EEAURA-FEADER-Quadri-png-45-Ko- (1)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6245686"/>
            <a:ext cx="813435" cy="488315"/>
          </a:xfrm>
          <a:prstGeom prst="rect">
            <a:avLst/>
          </a:prstGeom>
          <a:noFill/>
        </p:spPr>
      </p:pic>
      <p:pic>
        <p:nvPicPr>
          <p:cNvPr id="9" name="Imag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446981"/>
            <a:ext cx="1955165" cy="1841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051720" y="5517232"/>
            <a:ext cx="52565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FRUGAL </a:t>
            </a:r>
            <a:r>
              <a:rPr lang="fr-FR" sz="1600" dirty="0" err="1" smtClean="0"/>
              <a:t>FoRmes</a:t>
            </a:r>
            <a:r>
              <a:rPr lang="fr-FR" sz="1600" dirty="0" smtClean="0"/>
              <a:t> Urbaines et Gouvernance Alimentaire</a:t>
            </a:r>
          </a:p>
          <a:p>
            <a:r>
              <a:rPr lang="fr-FR" sz="1600" dirty="0">
                <a:hlinkClick r:id="rId6"/>
              </a:rPr>
              <a:t>https://</a:t>
            </a:r>
            <a:r>
              <a:rPr lang="fr-FR" sz="1600" dirty="0" smtClean="0">
                <a:hlinkClick r:id="rId6"/>
              </a:rPr>
              <a:t>frugalresearch.wordpress.com</a:t>
            </a:r>
            <a:endParaRPr lang="fr-FR" sz="16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1691680" y="-2738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500" dirty="0" smtClean="0">
                <a:latin typeface="Cambria-Bold"/>
              </a:rPr>
              <a:t>Atelier Acteur-Chercheur, </a:t>
            </a:r>
            <a:r>
              <a:rPr lang="fr-FR" sz="1500" b="1" i="1" dirty="0" smtClean="0">
                <a:latin typeface="Cambria-Bold"/>
              </a:rPr>
              <a:t>VR2 Acteurs &amp; gouvernance alimentaire </a:t>
            </a:r>
            <a:r>
              <a:rPr lang="fr-FR" sz="1500" dirty="0" smtClean="0">
                <a:latin typeface="Cambria-Bold"/>
              </a:rPr>
              <a:t>; Lyon</a:t>
            </a:r>
            <a:r>
              <a:rPr lang="fr-FR" sz="1500" dirty="0">
                <a:latin typeface="Cambria-Bold"/>
              </a:rPr>
              <a:t>, </a:t>
            </a:r>
            <a:r>
              <a:rPr lang="fr-FR" sz="1500" dirty="0" smtClean="0">
                <a:latin typeface="Cambria-Bold"/>
              </a:rPr>
              <a:t>29/11/16</a:t>
            </a:r>
          </a:p>
          <a:p>
            <a:pPr>
              <a:lnSpc>
                <a:spcPct val="120000"/>
              </a:lnSpc>
            </a:pPr>
            <a:r>
              <a:rPr lang="fr-FR" sz="1500" i="1" dirty="0" smtClean="0">
                <a:latin typeface="Cambria-Bold"/>
              </a:rPr>
              <a:t>« Favoriser </a:t>
            </a:r>
            <a:r>
              <a:rPr lang="fr-FR" sz="1500" i="1" dirty="0">
                <a:latin typeface="Cambria-Bold"/>
              </a:rPr>
              <a:t>l’accès à une alimentation de qualité pour tous </a:t>
            </a:r>
            <a:r>
              <a:rPr lang="fr-FR" sz="1500" i="1" dirty="0" smtClean="0">
                <a:latin typeface="Cambria-Bold"/>
              </a:rPr>
              <a:t>: quels leviers ? »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77344" y="3573016"/>
            <a:ext cx="6031160" cy="1295400"/>
          </a:xfrm>
        </p:spPr>
        <p:txBody>
          <a:bodyPr>
            <a:normAutofit/>
          </a:bodyPr>
          <a:lstStyle/>
          <a:p>
            <a:pPr algn="r"/>
            <a:r>
              <a:rPr lang="fr-FR" dirty="0" smtClean="0"/>
              <a:t>Julien Noel &amp; Camille Hochedez </a:t>
            </a:r>
            <a:r>
              <a:rPr lang="fr-FR" sz="2200" dirty="0" smtClean="0"/>
              <a:t>(Géographes, FRUGAL Grand Ouest)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5316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3. Des questionnements sur l’accessibilité alimentaire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77008"/>
            <a:ext cx="8229600" cy="469235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Des leviers pour </a:t>
            </a:r>
            <a:r>
              <a:rPr lang="fr-FR" dirty="0" smtClean="0"/>
              <a:t>plus de justice </a:t>
            </a:r>
            <a:r>
              <a:rPr lang="fr-FR" dirty="0" smtClean="0"/>
              <a:t>sociale…</a:t>
            </a:r>
          </a:p>
          <a:p>
            <a:pPr>
              <a:lnSpc>
                <a:spcPct val="120000"/>
              </a:lnSpc>
            </a:pPr>
            <a:endParaRPr lang="fr-FR" sz="2000" dirty="0" smtClean="0"/>
          </a:p>
          <a:p>
            <a:pPr>
              <a:lnSpc>
                <a:spcPct val="120000"/>
              </a:lnSpc>
            </a:pPr>
            <a:r>
              <a:rPr lang="fr-FR" sz="2000" dirty="0" smtClean="0">
                <a:solidFill>
                  <a:schemeClr val="tx1"/>
                </a:solidFill>
              </a:rPr>
              <a:t>La notion de « </a:t>
            </a:r>
            <a:r>
              <a:rPr lang="fr-FR" sz="2000" b="1" i="1" dirty="0">
                <a:solidFill>
                  <a:schemeClr val="tx1"/>
                </a:solidFill>
              </a:rPr>
              <a:t>d</a:t>
            </a:r>
            <a:r>
              <a:rPr lang="fr-FR" sz="2000" b="1" i="1" dirty="0" smtClean="0">
                <a:solidFill>
                  <a:schemeClr val="tx1"/>
                </a:solidFill>
              </a:rPr>
              <a:t>émocratie alimentaire</a:t>
            </a:r>
            <a:r>
              <a:rPr lang="fr-FR" sz="2000" dirty="0" smtClean="0">
                <a:solidFill>
                  <a:schemeClr val="tx1"/>
                </a:solidFill>
              </a:rPr>
              <a:t> »</a:t>
            </a:r>
            <a:endParaRPr lang="fr-FR" sz="20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8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800" dirty="0" smtClean="0">
                <a:solidFill>
                  <a:schemeClr val="tx1"/>
                </a:solidFill>
                <a:latin typeface="Wingdings 3" panose="05040102010807070707" pitchFamily="18" charset="2"/>
              </a:rPr>
              <a:t>A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>
                <a:solidFill>
                  <a:schemeClr val="tx1"/>
                </a:solidFill>
              </a:rPr>
              <a:t>champ d’analyse critique autour de l’organisation de </a:t>
            </a:r>
            <a:r>
              <a:rPr lang="fr-FR" sz="1800" i="1" dirty="0">
                <a:solidFill>
                  <a:schemeClr val="tx1"/>
                </a:solidFill>
              </a:rPr>
              <a:t>l’aide alimentaire </a:t>
            </a:r>
            <a:r>
              <a:rPr lang="fr-FR" sz="1800" dirty="0">
                <a:solidFill>
                  <a:schemeClr val="tx1"/>
                </a:solidFill>
              </a:rPr>
              <a:t>en France, de la </a:t>
            </a:r>
            <a:r>
              <a:rPr lang="fr-FR" sz="1800" i="1" dirty="0">
                <a:solidFill>
                  <a:schemeClr val="tx1"/>
                </a:solidFill>
              </a:rPr>
              <a:t>souveraineté alimentaire </a:t>
            </a:r>
            <a:r>
              <a:rPr lang="fr-FR" sz="1800" dirty="0" smtClean="0">
                <a:solidFill>
                  <a:schemeClr val="tx1"/>
                </a:solidFill>
              </a:rPr>
              <a:t>internationale…</a:t>
            </a:r>
            <a:endParaRPr lang="fr-FR" sz="18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sz="1800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800" dirty="0" smtClean="0">
                <a:solidFill>
                  <a:schemeClr val="tx1"/>
                </a:solidFill>
              </a:rPr>
              <a:t>=&gt; Processus </a:t>
            </a:r>
            <a:r>
              <a:rPr lang="fr-FR" sz="1800" dirty="0">
                <a:solidFill>
                  <a:schemeClr val="tx1"/>
                </a:solidFill>
              </a:rPr>
              <a:t>de gouvernance au sein desquels des </a:t>
            </a:r>
            <a:r>
              <a:rPr lang="fr-FR" sz="1800" u="sng" dirty="0">
                <a:solidFill>
                  <a:schemeClr val="tx1"/>
                </a:solidFill>
              </a:rPr>
              <a:t>collectifs de citoyens </a:t>
            </a:r>
            <a:r>
              <a:rPr lang="fr-FR" sz="1800" dirty="0">
                <a:solidFill>
                  <a:schemeClr val="tx1"/>
                </a:solidFill>
              </a:rPr>
              <a:t>(et des collectivités</a:t>
            </a:r>
            <a:r>
              <a:rPr lang="fr-FR" sz="1800" dirty="0" smtClean="0">
                <a:solidFill>
                  <a:schemeClr val="tx1"/>
                </a:solidFill>
              </a:rPr>
              <a:t>) </a:t>
            </a:r>
            <a:r>
              <a:rPr lang="fr-FR" sz="1800" dirty="0">
                <a:solidFill>
                  <a:schemeClr val="tx1"/>
                </a:solidFill>
              </a:rPr>
              <a:t>se saisissent de l’alimentation comme une </a:t>
            </a:r>
            <a:r>
              <a:rPr lang="fr-FR" sz="1800" u="sng" dirty="0">
                <a:solidFill>
                  <a:schemeClr val="tx1"/>
                </a:solidFill>
              </a:rPr>
              <a:t>forme politique </a:t>
            </a:r>
            <a:r>
              <a:rPr lang="fr-FR" sz="1800" dirty="0">
                <a:solidFill>
                  <a:schemeClr val="tx1"/>
                </a:solidFill>
              </a:rPr>
              <a:t>pour </a:t>
            </a:r>
            <a:r>
              <a:rPr lang="fr-FR" sz="1800" u="sng" dirty="0">
                <a:solidFill>
                  <a:schemeClr val="tx1"/>
                </a:solidFill>
              </a:rPr>
              <a:t>décider de choix d’alimentation </a:t>
            </a:r>
            <a:r>
              <a:rPr lang="fr-FR" sz="1800" dirty="0">
                <a:solidFill>
                  <a:schemeClr val="tx1"/>
                </a:solidFill>
              </a:rPr>
              <a:t>et mettre en œuvre des filières adaptées à ces </a:t>
            </a:r>
            <a:r>
              <a:rPr lang="fr-FR" sz="1800" dirty="0" smtClean="0">
                <a:solidFill>
                  <a:schemeClr val="tx1"/>
                </a:solidFill>
              </a:rPr>
              <a:t>choix</a:t>
            </a:r>
            <a:endParaRPr lang="fr-FR" sz="18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sz="1800" dirty="0" smtClean="0">
              <a:solidFill>
                <a:schemeClr val="tx1"/>
              </a:solidFill>
              <a:latin typeface="Wingdings 3" panose="05040102010807070707" pitchFamily="18" charset="2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500" dirty="0" smtClean="0">
                <a:solidFill>
                  <a:schemeClr val="tx1"/>
                </a:solidFill>
                <a:latin typeface="Wingdings 3" panose="05040102010807070707" pitchFamily="18" charset="2"/>
              </a:rPr>
              <a:t>A</a:t>
            </a:r>
            <a:r>
              <a:rPr lang="fr-FR" sz="1500" dirty="0" smtClean="0">
                <a:solidFill>
                  <a:schemeClr val="tx1"/>
                </a:solidFill>
              </a:rPr>
              <a:t> Quelques références : Lang T., 1999 ; </a:t>
            </a:r>
            <a:r>
              <a:rPr lang="fr-FR" sz="1500" dirty="0" err="1" smtClean="0">
                <a:solidFill>
                  <a:schemeClr val="tx1"/>
                </a:solidFill>
              </a:rPr>
              <a:t>Renting</a:t>
            </a:r>
            <a:r>
              <a:rPr lang="fr-FR" sz="1500" dirty="0" smtClean="0">
                <a:solidFill>
                  <a:schemeClr val="tx1"/>
                </a:solidFill>
              </a:rPr>
              <a:t> </a:t>
            </a:r>
            <a:r>
              <a:rPr lang="fr-FR" sz="1500" i="1" dirty="0">
                <a:solidFill>
                  <a:schemeClr val="tx1"/>
                </a:solidFill>
              </a:rPr>
              <a:t>et al</a:t>
            </a:r>
            <a:r>
              <a:rPr lang="fr-FR" sz="1500" dirty="0">
                <a:solidFill>
                  <a:schemeClr val="tx1"/>
                </a:solidFill>
              </a:rPr>
              <a:t>., </a:t>
            </a:r>
            <a:r>
              <a:rPr lang="fr-FR" sz="1500" dirty="0" smtClean="0">
                <a:solidFill>
                  <a:schemeClr val="tx1"/>
                </a:solidFill>
              </a:rPr>
              <a:t>2012 ; </a:t>
            </a:r>
            <a:r>
              <a:rPr lang="fr-FR" sz="1500" dirty="0">
                <a:solidFill>
                  <a:schemeClr val="tx1"/>
                </a:solidFill>
              </a:rPr>
              <a:t>Paturel, 2013 ; </a:t>
            </a:r>
            <a:r>
              <a:rPr lang="fr-FR" sz="1500" dirty="0" smtClean="0">
                <a:solidFill>
                  <a:schemeClr val="tx1"/>
                </a:solidFill>
              </a:rPr>
              <a:t>ERC Lascaux, 2014 ; Paturel &amp; </a:t>
            </a:r>
            <a:r>
              <a:rPr lang="fr-FR" sz="1500" dirty="0" err="1" smtClean="0">
                <a:solidFill>
                  <a:schemeClr val="tx1"/>
                </a:solidFill>
              </a:rPr>
              <a:t>Carimentrand</a:t>
            </a:r>
            <a:r>
              <a:rPr lang="fr-FR" sz="1500" dirty="0" smtClean="0">
                <a:solidFill>
                  <a:schemeClr val="tx1"/>
                </a:solidFill>
              </a:rPr>
              <a:t>, 2016</a:t>
            </a:r>
            <a:endParaRPr lang="fr-FR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7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3. Des questionnements sur l’accessibilité alimentaire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95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FR" sz="3500" dirty="0" smtClean="0"/>
              <a:t>Des leviers pour plus de justice sociale…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fr-FR" sz="2200" dirty="0" smtClean="0"/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fr-FR" sz="2200" dirty="0" smtClean="0">
                <a:solidFill>
                  <a:schemeClr val="tx1"/>
                </a:solidFill>
              </a:rPr>
              <a:t>La notion de « </a:t>
            </a:r>
            <a:r>
              <a:rPr lang="fr-FR" sz="2200" b="1" i="1" dirty="0" smtClean="0">
                <a:solidFill>
                  <a:schemeClr val="tx1"/>
                </a:solidFill>
              </a:rPr>
              <a:t>justice (</a:t>
            </a:r>
            <a:r>
              <a:rPr lang="fr-FR" sz="2200" b="1" i="1" dirty="0" err="1" smtClean="0">
                <a:solidFill>
                  <a:schemeClr val="tx1"/>
                </a:solidFill>
              </a:rPr>
              <a:t>agri-alimentaire</a:t>
            </a:r>
            <a:r>
              <a:rPr lang="fr-FR" sz="2200" b="1" i="1" dirty="0" smtClean="0">
                <a:solidFill>
                  <a:schemeClr val="tx1"/>
                </a:solidFill>
              </a:rPr>
              <a:t>)</a:t>
            </a:r>
            <a:r>
              <a:rPr lang="fr-FR" sz="2200" dirty="0" smtClean="0">
                <a:solidFill>
                  <a:schemeClr val="tx1"/>
                </a:solidFill>
              </a:rPr>
              <a:t> »</a:t>
            </a:r>
            <a:endParaRPr lang="fr-FR" sz="22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endParaRPr lang="fr-FR" sz="1900" dirty="0" smtClean="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1900" dirty="0" smtClean="0">
                <a:solidFill>
                  <a:schemeClr val="tx1"/>
                </a:solidFill>
                <a:latin typeface="Wingdings 3" panose="05040102010807070707" pitchFamily="18" charset="2"/>
              </a:rPr>
              <a:t>A</a:t>
            </a:r>
            <a:r>
              <a:rPr lang="fr-FR" sz="1900" dirty="0" smtClean="0">
                <a:solidFill>
                  <a:schemeClr val="tx1"/>
                </a:solidFill>
              </a:rPr>
              <a:t> </a:t>
            </a:r>
            <a:r>
              <a:rPr lang="fr-FR" sz="1900" dirty="0">
                <a:solidFill>
                  <a:schemeClr val="tx1"/>
                </a:solidFill>
              </a:rPr>
              <a:t>champ d’analyse critique </a:t>
            </a:r>
            <a:r>
              <a:rPr lang="fr-FR" sz="1900" dirty="0" smtClean="0">
                <a:solidFill>
                  <a:schemeClr val="tx1"/>
                </a:solidFill>
              </a:rPr>
              <a:t>autour de la </a:t>
            </a:r>
            <a:r>
              <a:rPr lang="fr-FR" sz="1900" i="1" dirty="0" smtClean="0">
                <a:solidFill>
                  <a:schemeClr val="tx1"/>
                </a:solidFill>
              </a:rPr>
              <a:t>justice </a:t>
            </a:r>
            <a:r>
              <a:rPr lang="fr-FR" sz="1900" i="1" dirty="0">
                <a:solidFill>
                  <a:schemeClr val="tx1"/>
                </a:solidFill>
              </a:rPr>
              <a:t>socio-économique </a:t>
            </a:r>
            <a:r>
              <a:rPr lang="fr-FR" sz="1900" dirty="0">
                <a:solidFill>
                  <a:schemeClr val="tx1"/>
                </a:solidFill>
              </a:rPr>
              <a:t>pour les </a:t>
            </a:r>
            <a:r>
              <a:rPr lang="fr-FR" sz="1900" i="1" dirty="0">
                <a:solidFill>
                  <a:schemeClr val="tx1"/>
                </a:solidFill>
              </a:rPr>
              <a:t>producteurs agricoles marginalisés</a:t>
            </a:r>
            <a:r>
              <a:rPr lang="fr-FR" sz="1900" dirty="0">
                <a:solidFill>
                  <a:schemeClr val="tx1"/>
                </a:solidFill>
              </a:rPr>
              <a:t>, de </a:t>
            </a:r>
            <a:r>
              <a:rPr lang="fr-FR" sz="1900" i="1" dirty="0">
                <a:solidFill>
                  <a:schemeClr val="tx1"/>
                </a:solidFill>
              </a:rPr>
              <a:t>l’accessibilité à une alimentation </a:t>
            </a:r>
            <a:r>
              <a:rPr lang="fr-FR" sz="1900" dirty="0">
                <a:solidFill>
                  <a:schemeClr val="tx1"/>
                </a:solidFill>
              </a:rPr>
              <a:t>de qualité pour les </a:t>
            </a:r>
            <a:r>
              <a:rPr lang="fr-FR" sz="1900" i="1" dirty="0">
                <a:solidFill>
                  <a:schemeClr val="tx1"/>
                </a:solidFill>
              </a:rPr>
              <a:t>consommateurs (urbains) défavorisés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endParaRPr lang="fr-FR" sz="1900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1900" dirty="0" smtClean="0">
                <a:solidFill>
                  <a:schemeClr val="tx1"/>
                </a:solidFill>
              </a:rPr>
              <a:t>=&gt; Processus </a:t>
            </a:r>
            <a:r>
              <a:rPr lang="fr-FR" sz="1900" dirty="0">
                <a:solidFill>
                  <a:schemeClr val="tx1"/>
                </a:solidFill>
              </a:rPr>
              <a:t>de </a:t>
            </a:r>
            <a:r>
              <a:rPr lang="fr-FR" sz="1900" dirty="0" smtClean="0">
                <a:solidFill>
                  <a:schemeClr val="tx1"/>
                </a:solidFill>
              </a:rPr>
              <a:t>gouvernance </a:t>
            </a:r>
            <a:r>
              <a:rPr lang="fr-FR" sz="1900" dirty="0">
                <a:solidFill>
                  <a:schemeClr val="tx1"/>
                </a:solidFill>
              </a:rPr>
              <a:t>au sein desquels des </a:t>
            </a:r>
            <a:r>
              <a:rPr lang="fr-FR" sz="1900" u="sng" dirty="0">
                <a:solidFill>
                  <a:schemeClr val="tx1"/>
                </a:solidFill>
              </a:rPr>
              <a:t>collectifs de citoyens </a:t>
            </a:r>
            <a:r>
              <a:rPr lang="fr-FR" sz="1900" dirty="0">
                <a:solidFill>
                  <a:schemeClr val="tx1"/>
                </a:solidFill>
              </a:rPr>
              <a:t>cherchent à assurer un </a:t>
            </a:r>
            <a:r>
              <a:rPr lang="fr-FR" sz="1900" u="sng" dirty="0">
                <a:solidFill>
                  <a:schemeClr val="tx1"/>
                </a:solidFill>
              </a:rPr>
              <a:t>partage équitable </a:t>
            </a:r>
            <a:r>
              <a:rPr lang="fr-FR" sz="1900" dirty="0">
                <a:solidFill>
                  <a:schemeClr val="tx1"/>
                </a:solidFill>
              </a:rPr>
              <a:t>des bénéfices et des risques concernant les lieux, les produits et l’organisation de la filière </a:t>
            </a:r>
            <a:r>
              <a:rPr lang="fr-FR" sz="1900" dirty="0" smtClean="0">
                <a:solidFill>
                  <a:schemeClr val="tx1"/>
                </a:solidFill>
              </a:rPr>
              <a:t>alimentaire</a:t>
            </a:r>
            <a:endParaRPr lang="fr-FR" sz="19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endParaRPr lang="fr-FR" sz="1900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1600" dirty="0" smtClean="0">
                <a:solidFill>
                  <a:schemeClr val="tx1"/>
                </a:solidFill>
                <a:latin typeface="Wingdings 3" panose="05040102010807070707" pitchFamily="18" charset="2"/>
              </a:rPr>
              <a:t>A</a:t>
            </a:r>
            <a:r>
              <a:rPr lang="fr-FR" sz="1600" dirty="0" smtClean="0">
                <a:solidFill>
                  <a:schemeClr val="tx1"/>
                </a:solidFill>
              </a:rPr>
              <a:t> Quelques références : Gottlieb </a:t>
            </a:r>
            <a:r>
              <a:rPr lang="fr-FR" sz="1600" dirty="0">
                <a:solidFill>
                  <a:schemeClr val="tx1"/>
                </a:solidFill>
              </a:rPr>
              <a:t>&amp; Joshi, 2010 ; </a:t>
            </a:r>
            <a:r>
              <a:rPr lang="fr-FR" sz="1600" dirty="0" err="1">
                <a:solidFill>
                  <a:schemeClr val="tx1"/>
                </a:solidFill>
              </a:rPr>
              <a:t>Paddeu</a:t>
            </a:r>
            <a:r>
              <a:rPr lang="fr-FR" sz="1600" dirty="0">
                <a:solidFill>
                  <a:schemeClr val="tx1"/>
                </a:solidFill>
              </a:rPr>
              <a:t>, 2015 ; Hochedez &amp; Le Gall, 2016</a:t>
            </a:r>
          </a:p>
        </p:txBody>
      </p:sp>
    </p:spTree>
    <p:extLst>
      <p:ext uri="{BB962C8B-B14F-4D97-AF65-F5344CB8AC3E}">
        <p14:creationId xmlns:p14="http://schemas.microsoft.com/office/powerpoint/2010/main" val="25043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3. Des questionnements sur l’accessibilité alimentaire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FR" sz="3500" dirty="0" smtClean="0"/>
              <a:t>Des leviers pour plus de justice sociale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fr-FR" sz="2200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FR" sz="2200" b="1" dirty="0">
                <a:solidFill>
                  <a:schemeClr val="tx1"/>
                </a:solidFill>
              </a:rPr>
              <a:t>Démocratie / Justice alimentaire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fr-FR" sz="1900" dirty="0" smtClean="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1900" dirty="0" smtClean="0">
                <a:solidFill>
                  <a:schemeClr val="tx1"/>
                </a:solidFill>
              </a:rPr>
              <a:t>=&gt; </a:t>
            </a:r>
            <a:r>
              <a:rPr lang="fr-FR" sz="1900" dirty="0" smtClean="0">
                <a:solidFill>
                  <a:schemeClr val="tx1"/>
                </a:solidFill>
              </a:rPr>
              <a:t>A la croisée des </a:t>
            </a:r>
            <a:r>
              <a:rPr lang="fr-FR" sz="1900" dirty="0">
                <a:solidFill>
                  <a:schemeClr val="tx1"/>
                </a:solidFill>
              </a:rPr>
              <a:t>discours sur le </a:t>
            </a:r>
            <a:r>
              <a:rPr lang="fr-FR" sz="1900" i="1" u="sng" dirty="0">
                <a:solidFill>
                  <a:schemeClr val="tx1"/>
                </a:solidFill>
              </a:rPr>
              <a:t>droit à l’alimentation </a:t>
            </a:r>
            <a:r>
              <a:rPr lang="fr-FR" sz="1900" dirty="0">
                <a:solidFill>
                  <a:schemeClr val="tx1"/>
                </a:solidFill>
              </a:rPr>
              <a:t>(issu en partie du </a:t>
            </a:r>
            <a:r>
              <a:rPr lang="fr-FR" sz="1900" i="1" dirty="0" err="1">
                <a:solidFill>
                  <a:schemeClr val="tx1"/>
                </a:solidFill>
              </a:rPr>
              <a:t>food</a:t>
            </a:r>
            <a:r>
              <a:rPr lang="fr-FR" sz="1900" i="1" dirty="0">
                <a:solidFill>
                  <a:schemeClr val="tx1"/>
                </a:solidFill>
              </a:rPr>
              <a:t> </a:t>
            </a:r>
            <a:r>
              <a:rPr lang="fr-FR" sz="1900" i="1" dirty="0" err="1">
                <a:solidFill>
                  <a:schemeClr val="tx1"/>
                </a:solidFill>
              </a:rPr>
              <a:t>movement</a:t>
            </a:r>
            <a:r>
              <a:rPr lang="fr-FR" sz="1900" dirty="0">
                <a:solidFill>
                  <a:schemeClr val="tx1"/>
                </a:solidFill>
              </a:rPr>
              <a:t>), sur les objectifs de </a:t>
            </a:r>
            <a:r>
              <a:rPr lang="fr-FR" sz="1900" i="1" u="sng" dirty="0">
                <a:solidFill>
                  <a:schemeClr val="tx1"/>
                </a:solidFill>
              </a:rPr>
              <a:t>durabilité</a:t>
            </a:r>
            <a:r>
              <a:rPr lang="fr-FR" sz="1900" u="sng" dirty="0">
                <a:solidFill>
                  <a:schemeClr val="tx1"/>
                </a:solidFill>
              </a:rPr>
              <a:t> </a:t>
            </a:r>
            <a:r>
              <a:rPr lang="fr-FR" sz="1900" dirty="0" smtClean="0">
                <a:solidFill>
                  <a:schemeClr val="tx1"/>
                </a:solidFill>
              </a:rPr>
              <a:t>des systèmes </a:t>
            </a:r>
            <a:r>
              <a:rPr lang="fr-FR" sz="1900" dirty="0">
                <a:solidFill>
                  <a:schemeClr val="tx1"/>
                </a:solidFill>
              </a:rPr>
              <a:t>alimentaires, et sur les </a:t>
            </a:r>
            <a:r>
              <a:rPr lang="fr-FR" sz="1900" i="1" u="sng" dirty="0">
                <a:solidFill>
                  <a:schemeClr val="tx1"/>
                </a:solidFill>
              </a:rPr>
              <a:t>risques d’insécurité</a:t>
            </a:r>
            <a:r>
              <a:rPr lang="fr-FR" sz="1900" dirty="0">
                <a:solidFill>
                  <a:schemeClr val="tx1"/>
                </a:solidFill>
              </a:rPr>
              <a:t> </a:t>
            </a:r>
            <a:r>
              <a:rPr lang="fr-FR" sz="1900" dirty="0" smtClean="0">
                <a:solidFill>
                  <a:schemeClr val="tx1"/>
                </a:solidFill>
              </a:rPr>
              <a:t>(santé, nutrition) et </a:t>
            </a:r>
            <a:r>
              <a:rPr lang="fr-FR" sz="1900" i="1" u="sng" dirty="0" smtClean="0">
                <a:solidFill>
                  <a:schemeClr val="tx1"/>
                </a:solidFill>
              </a:rPr>
              <a:t>d’injustice </a:t>
            </a:r>
            <a:r>
              <a:rPr lang="fr-FR" sz="1900" i="1" u="sng" dirty="0">
                <a:solidFill>
                  <a:schemeClr val="tx1"/>
                </a:solidFill>
              </a:rPr>
              <a:t>alimentaire</a:t>
            </a:r>
            <a:r>
              <a:rPr lang="fr-FR" sz="1900" dirty="0">
                <a:solidFill>
                  <a:schemeClr val="tx1"/>
                </a:solidFill>
              </a:rPr>
              <a:t> </a:t>
            </a:r>
            <a:r>
              <a:rPr lang="fr-FR" sz="1900" dirty="0" smtClean="0">
                <a:solidFill>
                  <a:schemeClr val="tx1"/>
                </a:solidFill>
              </a:rPr>
              <a:t>(sociale &amp; économique) dans </a:t>
            </a:r>
            <a:r>
              <a:rPr lang="fr-FR" sz="1900" dirty="0">
                <a:solidFill>
                  <a:schemeClr val="tx1"/>
                </a:solidFill>
              </a:rPr>
              <a:t>des situations de pauvreté et de précarité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endParaRPr lang="fr-FR" sz="1900" dirty="0" smtClean="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1900" dirty="0" smtClean="0">
                <a:solidFill>
                  <a:schemeClr val="tx1"/>
                </a:solidFill>
              </a:rPr>
              <a:t>=&gt; 2 </a:t>
            </a:r>
            <a:r>
              <a:rPr lang="fr-FR" sz="1900" dirty="0">
                <a:solidFill>
                  <a:schemeClr val="tx1"/>
                </a:solidFill>
              </a:rPr>
              <a:t>manières d’appréhension : 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endParaRPr lang="fr-FR" sz="500" dirty="0" smtClean="0">
              <a:solidFill>
                <a:schemeClr val="tx1"/>
              </a:solidFill>
              <a:latin typeface="Wingdings 3" panose="05040102010807070707" pitchFamily="18" charset="2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1900" dirty="0" smtClean="0">
                <a:solidFill>
                  <a:schemeClr val="tx1"/>
                </a:solidFill>
                <a:latin typeface="Wingdings 3" panose="05040102010807070707" pitchFamily="18" charset="2"/>
              </a:rPr>
              <a:t>A</a:t>
            </a:r>
            <a:r>
              <a:rPr lang="fr-FR" sz="1900" i="1" dirty="0" smtClean="0">
                <a:solidFill>
                  <a:schemeClr val="tx1"/>
                </a:solidFill>
              </a:rPr>
              <a:t> par </a:t>
            </a:r>
            <a:r>
              <a:rPr lang="fr-FR" sz="1900" i="1" dirty="0">
                <a:solidFill>
                  <a:schemeClr val="tx1"/>
                </a:solidFill>
              </a:rPr>
              <a:t>la négative </a:t>
            </a:r>
            <a:r>
              <a:rPr lang="fr-FR" sz="1900" dirty="0">
                <a:solidFill>
                  <a:schemeClr val="tx1"/>
                </a:solidFill>
              </a:rPr>
              <a:t>: ce qui est refusé dans le système alimentaire, </a:t>
            </a:r>
            <a:r>
              <a:rPr lang="fr-FR" sz="1900" dirty="0" err="1">
                <a:solidFill>
                  <a:schemeClr val="tx1"/>
                </a:solidFill>
              </a:rPr>
              <a:t>cad</a:t>
            </a:r>
            <a:r>
              <a:rPr lang="fr-FR" sz="1900" dirty="0">
                <a:solidFill>
                  <a:schemeClr val="tx1"/>
                </a:solidFill>
              </a:rPr>
              <a:t>. les </a:t>
            </a:r>
            <a:r>
              <a:rPr lang="fr-FR" sz="1900" i="1" u="sng" dirty="0">
                <a:solidFill>
                  <a:schemeClr val="tx1"/>
                </a:solidFill>
              </a:rPr>
              <a:t>inégalités </a:t>
            </a:r>
            <a:r>
              <a:rPr lang="fr-FR" sz="1900" dirty="0" smtClean="0">
                <a:solidFill>
                  <a:schemeClr val="tx1"/>
                </a:solidFill>
              </a:rPr>
              <a:t>dans </a:t>
            </a:r>
            <a:r>
              <a:rPr lang="fr-FR" sz="1900" dirty="0">
                <a:solidFill>
                  <a:schemeClr val="tx1"/>
                </a:solidFill>
              </a:rPr>
              <a:t>les conditions de production et l'accès à l'alimentation ;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endParaRPr lang="fr-FR" sz="600" dirty="0" smtClean="0">
              <a:solidFill>
                <a:schemeClr val="tx1"/>
              </a:solidFill>
              <a:latin typeface="Wingdings 3" panose="05040102010807070707" pitchFamily="18" charset="2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1900" dirty="0" smtClean="0">
                <a:solidFill>
                  <a:schemeClr val="tx1"/>
                </a:solidFill>
                <a:latin typeface="Wingdings 3" panose="05040102010807070707" pitchFamily="18" charset="2"/>
              </a:rPr>
              <a:t>A</a:t>
            </a:r>
            <a:r>
              <a:rPr lang="fr-FR" sz="1900" i="1" dirty="0" smtClean="0">
                <a:solidFill>
                  <a:schemeClr val="tx1"/>
                </a:solidFill>
              </a:rPr>
              <a:t> par </a:t>
            </a:r>
            <a:r>
              <a:rPr lang="fr-FR" sz="1900" i="1" dirty="0">
                <a:solidFill>
                  <a:schemeClr val="tx1"/>
                </a:solidFill>
              </a:rPr>
              <a:t>le positif </a:t>
            </a:r>
            <a:r>
              <a:rPr lang="fr-FR" sz="1900" dirty="0">
                <a:solidFill>
                  <a:schemeClr val="tx1"/>
                </a:solidFill>
              </a:rPr>
              <a:t>: </a:t>
            </a:r>
            <a:r>
              <a:rPr lang="fr-FR" sz="1900" u="sng" dirty="0">
                <a:solidFill>
                  <a:schemeClr val="tx1"/>
                </a:solidFill>
              </a:rPr>
              <a:t>réappropriation </a:t>
            </a:r>
            <a:r>
              <a:rPr lang="fr-FR" sz="1900" u="sng" dirty="0" smtClean="0">
                <a:solidFill>
                  <a:schemeClr val="tx1"/>
                </a:solidFill>
              </a:rPr>
              <a:t>&amp; </a:t>
            </a:r>
            <a:r>
              <a:rPr lang="fr-FR" sz="1900" u="sng" dirty="0">
                <a:solidFill>
                  <a:schemeClr val="tx1"/>
                </a:solidFill>
              </a:rPr>
              <a:t>répartition </a:t>
            </a:r>
            <a:r>
              <a:rPr lang="fr-FR" sz="1900" u="sng" dirty="0" smtClean="0">
                <a:solidFill>
                  <a:schemeClr val="tx1"/>
                </a:solidFill>
              </a:rPr>
              <a:t>équitable</a:t>
            </a:r>
            <a:r>
              <a:rPr lang="fr-FR" sz="1900" dirty="0" smtClean="0">
                <a:solidFill>
                  <a:schemeClr val="tx1"/>
                </a:solidFill>
              </a:rPr>
              <a:t> des </a:t>
            </a:r>
            <a:r>
              <a:rPr lang="fr-FR" sz="1900" dirty="0">
                <a:solidFill>
                  <a:schemeClr val="tx1"/>
                </a:solidFill>
              </a:rPr>
              <a:t>ressources </a:t>
            </a:r>
            <a:r>
              <a:rPr lang="fr-FR" sz="1900" dirty="0">
                <a:solidFill>
                  <a:schemeClr val="tx1"/>
                </a:solidFill>
              </a:rPr>
              <a:t>alimentaires </a:t>
            </a:r>
            <a:r>
              <a:rPr lang="fr-FR" sz="1900" dirty="0" smtClean="0">
                <a:solidFill>
                  <a:schemeClr val="tx1"/>
                </a:solidFill>
              </a:rPr>
              <a:t>(foncier, prix, culture…) </a:t>
            </a:r>
            <a:r>
              <a:rPr lang="fr-FR" sz="1900" dirty="0" smtClean="0">
                <a:solidFill>
                  <a:schemeClr val="tx1"/>
                </a:solidFill>
              </a:rPr>
              <a:t>au sein de filières territori</a:t>
            </a:r>
            <a:r>
              <a:rPr lang="fr-FR" sz="1900" dirty="0" smtClean="0">
                <a:solidFill>
                  <a:schemeClr val="tx1"/>
                </a:solidFill>
              </a:rPr>
              <a:t>alisées</a:t>
            </a:r>
            <a:endParaRPr lang="fr-FR" sz="19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8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3. Des questionnements sur l’accessibilité alimentaire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5000"/>
            <a:ext cx="8363272" cy="4953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FR" sz="3800" dirty="0" smtClean="0"/>
              <a:t>Des leviers pour </a:t>
            </a:r>
            <a:r>
              <a:rPr lang="fr-FR" sz="3800" dirty="0" smtClean="0"/>
              <a:t>plus de justice </a:t>
            </a:r>
            <a:r>
              <a:rPr lang="fr-FR" sz="3800" dirty="0" smtClean="0"/>
              <a:t>sociale…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fr-FR" sz="2200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FR" sz="2400" b="1" dirty="0">
                <a:solidFill>
                  <a:schemeClr val="tx1"/>
                </a:solidFill>
              </a:rPr>
              <a:t>Des notions « </a:t>
            </a:r>
            <a:r>
              <a:rPr lang="fr-FR" sz="2400" b="1" dirty="0" err="1">
                <a:solidFill>
                  <a:schemeClr val="tx1"/>
                </a:solidFill>
              </a:rPr>
              <a:t>embrayeuses</a:t>
            </a:r>
            <a:r>
              <a:rPr lang="fr-FR" sz="2400" b="1" dirty="0">
                <a:solidFill>
                  <a:schemeClr val="tx1"/>
                </a:solidFill>
              </a:rPr>
              <a:t> » de questionnements…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fr-FR" sz="2100" dirty="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2100" dirty="0" smtClean="0">
                <a:solidFill>
                  <a:schemeClr val="tx1"/>
                </a:solidFill>
              </a:rPr>
              <a:t>=&gt; Réflexion </a:t>
            </a:r>
            <a:r>
              <a:rPr lang="fr-FR" sz="2100" dirty="0">
                <a:solidFill>
                  <a:schemeClr val="tx1"/>
                </a:solidFill>
              </a:rPr>
              <a:t>sur les </a:t>
            </a:r>
            <a:r>
              <a:rPr lang="fr-FR" sz="2100" i="1" u="sng" dirty="0">
                <a:solidFill>
                  <a:schemeClr val="tx1"/>
                </a:solidFill>
              </a:rPr>
              <a:t>qualités de l’agriculture / </a:t>
            </a:r>
            <a:r>
              <a:rPr lang="fr-FR" sz="2100" i="1" u="sng" dirty="0" smtClean="0">
                <a:solidFill>
                  <a:schemeClr val="tx1"/>
                </a:solidFill>
              </a:rPr>
              <a:t>l’alimentation</a:t>
            </a:r>
            <a:r>
              <a:rPr lang="fr-FR" sz="2100" dirty="0" smtClean="0">
                <a:solidFill>
                  <a:schemeClr val="tx1"/>
                </a:solidFill>
              </a:rPr>
              <a:t> </a:t>
            </a:r>
            <a:r>
              <a:rPr lang="fr-FR" sz="2100" dirty="0">
                <a:solidFill>
                  <a:schemeClr val="tx1"/>
                </a:solidFill>
              </a:rPr>
              <a:t>et à la </a:t>
            </a:r>
            <a:r>
              <a:rPr lang="fr-FR" sz="2100" i="1" u="sng" dirty="0" smtClean="0">
                <a:solidFill>
                  <a:schemeClr val="tx1"/>
                </a:solidFill>
              </a:rPr>
              <a:t>participation des </a:t>
            </a:r>
            <a:r>
              <a:rPr lang="fr-FR" sz="2100" i="1" u="sng" dirty="0">
                <a:solidFill>
                  <a:schemeClr val="tx1"/>
                </a:solidFill>
              </a:rPr>
              <a:t>populations</a:t>
            </a:r>
            <a:r>
              <a:rPr lang="fr-FR" sz="2100" i="1" dirty="0">
                <a:solidFill>
                  <a:schemeClr val="tx1"/>
                </a:solidFill>
              </a:rPr>
              <a:t> </a:t>
            </a:r>
            <a:r>
              <a:rPr lang="fr-FR" sz="2100" dirty="0">
                <a:solidFill>
                  <a:schemeClr val="tx1"/>
                </a:solidFill>
              </a:rPr>
              <a:t>à ces initiatives de reconnexions</a:t>
            </a:r>
          </a:p>
          <a:p>
            <a:pPr marL="0" indent="0" algn="just">
              <a:lnSpc>
                <a:spcPct val="130000"/>
              </a:lnSpc>
              <a:buNone/>
            </a:pPr>
            <a:endParaRPr lang="fr-FR" sz="2100" dirty="0" smtClean="0"/>
          </a:p>
          <a:p>
            <a:pPr marL="0" indent="0" algn="just">
              <a:lnSpc>
                <a:spcPct val="130000"/>
              </a:lnSpc>
              <a:buNone/>
            </a:pPr>
            <a:r>
              <a:rPr lang="fr-FR" sz="2100" dirty="0" smtClean="0">
                <a:solidFill>
                  <a:schemeClr val="tx1"/>
                </a:solidFill>
              </a:rPr>
              <a:t>=&gt; Insiste </a:t>
            </a:r>
            <a:r>
              <a:rPr lang="fr-FR" sz="2100" dirty="0">
                <a:solidFill>
                  <a:schemeClr val="tx1"/>
                </a:solidFill>
              </a:rPr>
              <a:t>sur la </a:t>
            </a:r>
            <a:r>
              <a:rPr lang="fr-FR" sz="2100" u="sng" dirty="0">
                <a:solidFill>
                  <a:schemeClr val="tx1"/>
                </a:solidFill>
              </a:rPr>
              <a:t>réappropriation de chacun </a:t>
            </a:r>
            <a:r>
              <a:rPr lang="fr-FR" sz="2100" dirty="0">
                <a:solidFill>
                  <a:schemeClr val="tx1"/>
                </a:solidFill>
              </a:rPr>
              <a:t>à l’accès à une alimentation relocalisée, par les </a:t>
            </a:r>
            <a:r>
              <a:rPr lang="fr-FR" sz="2100" i="1" u="sng" dirty="0">
                <a:solidFill>
                  <a:schemeClr val="tx1"/>
                </a:solidFill>
              </a:rPr>
              <a:t>apprentissages</a:t>
            </a:r>
            <a:r>
              <a:rPr lang="fr-FR" sz="2100" dirty="0">
                <a:solidFill>
                  <a:schemeClr val="tx1"/>
                </a:solidFill>
              </a:rPr>
              <a:t> qu’elle permet entre acteurs </a:t>
            </a:r>
            <a:r>
              <a:rPr lang="fr-FR" sz="2100" dirty="0" smtClean="0">
                <a:solidFill>
                  <a:schemeClr val="tx1"/>
                </a:solidFill>
              </a:rPr>
              <a:t>au sein des </a:t>
            </a:r>
            <a:r>
              <a:rPr lang="fr-FR" sz="2100" dirty="0">
                <a:solidFill>
                  <a:schemeClr val="tx1"/>
                </a:solidFill>
              </a:rPr>
              <a:t>filières (producteurs, artisans, consommateurs, pouvoirs publics...)</a:t>
            </a:r>
          </a:p>
          <a:p>
            <a:pPr marL="0" indent="0" algn="just">
              <a:lnSpc>
                <a:spcPct val="130000"/>
              </a:lnSpc>
              <a:buNone/>
            </a:pPr>
            <a:endParaRPr lang="fr-FR" sz="2100" dirty="0" smtClean="0"/>
          </a:p>
          <a:p>
            <a:pPr marL="0" indent="0" algn="just">
              <a:lnSpc>
                <a:spcPct val="130000"/>
              </a:lnSpc>
              <a:buNone/>
            </a:pPr>
            <a:r>
              <a:rPr lang="fr-FR" sz="2100" dirty="0" smtClean="0">
                <a:solidFill>
                  <a:schemeClr val="tx1"/>
                </a:solidFill>
              </a:rPr>
              <a:t>=&gt; </a:t>
            </a:r>
            <a:r>
              <a:rPr lang="fr-FR" sz="2100" dirty="0">
                <a:solidFill>
                  <a:schemeClr val="tx1"/>
                </a:solidFill>
              </a:rPr>
              <a:t>Questionne les </a:t>
            </a:r>
            <a:r>
              <a:rPr lang="fr-FR" sz="2100" i="1" u="sng" dirty="0">
                <a:solidFill>
                  <a:schemeClr val="tx1"/>
                </a:solidFill>
              </a:rPr>
              <a:t>dispositifs</a:t>
            </a:r>
            <a:r>
              <a:rPr lang="fr-FR" sz="2100" dirty="0">
                <a:solidFill>
                  <a:schemeClr val="tx1"/>
                </a:solidFill>
              </a:rPr>
              <a:t> </a:t>
            </a:r>
            <a:r>
              <a:rPr lang="fr-FR" sz="2100" dirty="0" smtClean="0">
                <a:solidFill>
                  <a:schemeClr val="tx1"/>
                </a:solidFill>
              </a:rPr>
              <a:t>de sensibilisation / d’éducation</a:t>
            </a:r>
            <a:r>
              <a:rPr lang="fr-FR" sz="2100" dirty="0">
                <a:solidFill>
                  <a:schemeClr val="tx1"/>
                </a:solidFill>
              </a:rPr>
              <a:t>, </a:t>
            </a:r>
            <a:r>
              <a:rPr lang="fr-FR" sz="2100" dirty="0" smtClean="0">
                <a:solidFill>
                  <a:schemeClr val="tx1"/>
                </a:solidFill>
              </a:rPr>
              <a:t>d’</a:t>
            </a:r>
            <a:r>
              <a:rPr lang="fr-FR" sz="2100" dirty="0" err="1" smtClean="0">
                <a:solidFill>
                  <a:schemeClr val="tx1"/>
                </a:solidFill>
              </a:rPr>
              <a:t>empowerment</a:t>
            </a:r>
            <a:r>
              <a:rPr lang="fr-FR" sz="2100" dirty="0" smtClean="0">
                <a:solidFill>
                  <a:schemeClr val="tx1"/>
                </a:solidFill>
              </a:rPr>
              <a:t> / de militance (droit d’accès &amp; capacité d’accès), </a:t>
            </a:r>
            <a:r>
              <a:rPr lang="fr-FR" sz="2100" i="1" dirty="0" smtClean="0">
                <a:solidFill>
                  <a:schemeClr val="tx1"/>
                </a:solidFill>
              </a:rPr>
              <a:t>in </a:t>
            </a:r>
            <a:r>
              <a:rPr lang="fr-FR" sz="2100" i="1" dirty="0" smtClean="0">
                <a:solidFill>
                  <a:schemeClr val="tx1"/>
                </a:solidFill>
              </a:rPr>
              <a:t>fine</a:t>
            </a:r>
            <a:r>
              <a:rPr lang="fr-FR" sz="2100" dirty="0" smtClean="0">
                <a:solidFill>
                  <a:schemeClr val="tx1"/>
                </a:solidFill>
              </a:rPr>
              <a:t> </a:t>
            </a:r>
            <a:r>
              <a:rPr lang="fr-FR" sz="2100" dirty="0" smtClean="0">
                <a:solidFill>
                  <a:schemeClr val="tx1"/>
                </a:solidFill>
              </a:rPr>
              <a:t>de </a:t>
            </a:r>
            <a:r>
              <a:rPr lang="fr-FR" sz="2100" dirty="0">
                <a:solidFill>
                  <a:schemeClr val="tx1"/>
                </a:solidFill>
              </a:rPr>
              <a:t>gouvernance, et </a:t>
            </a:r>
            <a:r>
              <a:rPr lang="fr-FR" sz="2100" i="1" u="sng" dirty="0" smtClean="0">
                <a:solidFill>
                  <a:schemeClr val="tx1"/>
                </a:solidFill>
              </a:rPr>
              <a:t>leurs </a:t>
            </a:r>
            <a:r>
              <a:rPr lang="fr-FR" sz="2100" i="1" u="sng" dirty="0">
                <a:solidFill>
                  <a:schemeClr val="tx1"/>
                </a:solidFill>
              </a:rPr>
              <a:t>rôles </a:t>
            </a:r>
            <a:r>
              <a:rPr lang="fr-FR" sz="2100" dirty="0" smtClean="0">
                <a:solidFill>
                  <a:schemeClr val="tx1"/>
                </a:solidFill>
              </a:rPr>
              <a:t>dans </a:t>
            </a:r>
            <a:r>
              <a:rPr lang="fr-FR" sz="2100" dirty="0">
                <a:solidFill>
                  <a:schemeClr val="tx1"/>
                </a:solidFill>
              </a:rPr>
              <a:t>la construction de systèmes alimentaires </a:t>
            </a:r>
            <a:r>
              <a:rPr lang="fr-FR" sz="2100" dirty="0" smtClean="0">
                <a:solidFill>
                  <a:schemeClr val="tx1"/>
                </a:solidFill>
              </a:rPr>
              <a:t>territoriaux plus équitables</a:t>
            </a:r>
            <a:endParaRPr lang="fr-FR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8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3. Des questionnements sur l’accessibilité alimentaire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5000"/>
            <a:ext cx="8579296" cy="4764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FR" sz="3500" dirty="0" smtClean="0"/>
              <a:t>Des leviers pour plus de justice sociale…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fr-FR" sz="2200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FR" sz="2200" b="1" dirty="0" smtClean="0">
                <a:solidFill>
                  <a:schemeClr val="tx1"/>
                </a:solidFill>
              </a:rPr>
              <a:t>Des notions « </a:t>
            </a:r>
            <a:r>
              <a:rPr lang="fr-FR" sz="2200" b="1" dirty="0" err="1" smtClean="0">
                <a:solidFill>
                  <a:schemeClr val="tx1"/>
                </a:solidFill>
              </a:rPr>
              <a:t>embrayeuses</a:t>
            </a:r>
            <a:r>
              <a:rPr lang="fr-FR" sz="2200" b="1" dirty="0" smtClean="0">
                <a:solidFill>
                  <a:schemeClr val="tx1"/>
                </a:solidFill>
              </a:rPr>
              <a:t> » de questionnements….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fr-FR" sz="2200" dirty="0">
              <a:solidFill>
                <a:schemeClr val="tx1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1900" dirty="0" smtClean="0">
                <a:solidFill>
                  <a:schemeClr val="tx1"/>
                </a:solidFill>
              </a:rPr>
              <a:t>=&gt; Observation </a:t>
            </a:r>
            <a:r>
              <a:rPr lang="fr-FR" sz="1900" dirty="0">
                <a:solidFill>
                  <a:schemeClr val="tx1"/>
                </a:solidFill>
              </a:rPr>
              <a:t>d'un </a:t>
            </a:r>
            <a:r>
              <a:rPr lang="fr-FR" sz="1900" u="sng" dirty="0">
                <a:solidFill>
                  <a:schemeClr val="tx1"/>
                </a:solidFill>
              </a:rPr>
              <a:t>mouvement effervescent en train de se réaliser</a:t>
            </a:r>
            <a:r>
              <a:rPr lang="fr-FR" sz="1900" dirty="0">
                <a:solidFill>
                  <a:schemeClr val="tx1"/>
                </a:solidFill>
              </a:rPr>
              <a:t/>
            </a:r>
            <a:br>
              <a:rPr lang="fr-FR" sz="1900" dirty="0">
                <a:solidFill>
                  <a:schemeClr val="tx1"/>
                </a:solidFill>
              </a:rPr>
            </a:br>
            <a:endParaRPr lang="fr-FR" sz="500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1900" dirty="0" smtClean="0">
                <a:solidFill>
                  <a:schemeClr val="tx1"/>
                </a:solidFill>
                <a:latin typeface="Wingdings 3" panose="05040102010807070707" pitchFamily="18" charset="2"/>
              </a:rPr>
              <a:t>A</a:t>
            </a:r>
            <a:r>
              <a:rPr lang="fr-FR" sz="1900" dirty="0" smtClean="0">
                <a:solidFill>
                  <a:schemeClr val="tx1"/>
                </a:solidFill>
              </a:rPr>
              <a:t> </a:t>
            </a:r>
            <a:r>
              <a:rPr lang="fr-FR" sz="1900" dirty="0" smtClean="0">
                <a:solidFill>
                  <a:schemeClr val="tx1"/>
                </a:solidFill>
              </a:rPr>
              <a:t>certaine </a:t>
            </a:r>
            <a:r>
              <a:rPr lang="fr-FR" sz="1900" dirty="0">
                <a:solidFill>
                  <a:schemeClr val="tx1"/>
                </a:solidFill>
              </a:rPr>
              <a:t>prudence </a:t>
            </a:r>
            <a:r>
              <a:rPr lang="fr-FR" sz="1900" dirty="0" smtClean="0">
                <a:solidFill>
                  <a:schemeClr val="tx1"/>
                </a:solidFill>
              </a:rPr>
              <a:t>sur la </a:t>
            </a:r>
            <a:r>
              <a:rPr lang="fr-FR" sz="1900" dirty="0" smtClean="0">
                <a:solidFill>
                  <a:schemeClr val="tx1"/>
                </a:solidFill>
              </a:rPr>
              <a:t>catégorisation / récupération </a:t>
            </a:r>
            <a:r>
              <a:rPr lang="fr-FR" sz="1900" dirty="0">
                <a:solidFill>
                  <a:schemeClr val="tx1"/>
                </a:solidFill>
              </a:rPr>
              <a:t>des </a:t>
            </a:r>
            <a:r>
              <a:rPr lang="fr-FR" sz="1900" dirty="0" smtClean="0">
                <a:solidFill>
                  <a:schemeClr val="tx1"/>
                </a:solidFill>
              </a:rPr>
              <a:t>initiatives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fr-FR" sz="19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1900" dirty="0" smtClean="0">
                <a:solidFill>
                  <a:schemeClr val="tx1"/>
                </a:solidFill>
              </a:rPr>
              <a:t>=&gt; </a:t>
            </a:r>
            <a:r>
              <a:rPr lang="fr-FR" sz="1900" u="sng" dirty="0" smtClean="0">
                <a:solidFill>
                  <a:schemeClr val="tx1"/>
                </a:solidFill>
              </a:rPr>
              <a:t>Bouleversements </a:t>
            </a:r>
            <a:r>
              <a:rPr lang="fr-FR" sz="1900" dirty="0" smtClean="0">
                <a:solidFill>
                  <a:schemeClr val="tx1"/>
                </a:solidFill>
                <a:latin typeface="Wingdings 3" panose="05040102010807070707" pitchFamily="18" charset="2"/>
              </a:rPr>
              <a:t>n</a:t>
            </a:r>
            <a:r>
              <a:rPr lang="fr-FR" sz="1900" dirty="0" smtClean="0">
                <a:solidFill>
                  <a:schemeClr val="tx1"/>
                </a:solidFill>
              </a:rPr>
              <a:t> arrivée </a:t>
            </a:r>
            <a:r>
              <a:rPr lang="fr-FR" sz="1900" dirty="0">
                <a:solidFill>
                  <a:schemeClr val="tx1"/>
                </a:solidFill>
              </a:rPr>
              <a:t>de produits frais et locaux</a:t>
            </a:r>
            <a:br>
              <a:rPr lang="fr-FR" sz="1900" dirty="0">
                <a:solidFill>
                  <a:schemeClr val="tx1"/>
                </a:solidFill>
              </a:rPr>
            </a:br>
            <a:endParaRPr lang="fr-FR" sz="600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1900" dirty="0" smtClean="0">
                <a:solidFill>
                  <a:schemeClr val="tx1"/>
                </a:solidFill>
                <a:latin typeface="Wingdings 3" panose="05040102010807070707" pitchFamily="18" charset="2"/>
              </a:rPr>
              <a:t>A</a:t>
            </a:r>
            <a:r>
              <a:rPr lang="fr-FR" sz="1900" dirty="0" smtClean="0">
                <a:solidFill>
                  <a:schemeClr val="tx1"/>
                </a:solidFill>
              </a:rPr>
              <a:t> </a:t>
            </a:r>
            <a:r>
              <a:rPr lang="fr-FR" sz="1900" dirty="0">
                <a:solidFill>
                  <a:schemeClr val="tx1"/>
                </a:solidFill>
              </a:rPr>
              <a:t>représentations </a:t>
            </a:r>
            <a:r>
              <a:rPr lang="fr-FR" sz="1900" dirty="0" smtClean="0">
                <a:solidFill>
                  <a:schemeClr val="tx1"/>
                </a:solidFill>
              </a:rPr>
              <a:t>&amp; </a:t>
            </a:r>
            <a:r>
              <a:rPr lang="fr-FR" sz="1900" dirty="0">
                <a:solidFill>
                  <a:schemeClr val="tx1"/>
                </a:solidFill>
              </a:rPr>
              <a:t>pratiques des agriculteurs, des porteurs de projets, des bénévoles, des </a:t>
            </a:r>
            <a:r>
              <a:rPr lang="fr-FR" sz="1900" dirty="0" smtClean="0">
                <a:solidFill>
                  <a:schemeClr val="tx1"/>
                </a:solidFill>
              </a:rPr>
              <a:t>bénéficiaire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fr-FR" sz="19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1900" dirty="0" smtClean="0">
                <a:solidFill>
                  <a:schemeClr val="tx1"/>
                </a:solidFill>
              </a:rPr>
              <a:t>=&gt; Réflexion sur le </a:t>
            </a:r>
            <a:r>
              <a:rPr lang="fr-FR" sz="1900" u="sng" dirty="0">
                <a:solidFill>
                  <a:schemeClr val="tx1"/>
                </a:solidFill>
              </a:rPr>
              <a:t>fonctionnement actuel des politiques </a:t>
            </a:r>
            <a:r>
              <a:rPr lang="fr-FR" sz="1900" u="sng" dirty="0" smtClean="0">
                <a:solidFill>
                  <a:schemeClr val="tx1"/>
                </a:solidFill>
              </a:rPr>
              <a:t>alimentaires</a:t>
            </a:r>
            <a:r>
              <a:rPr lang="fr-FR" sz="1900" dirty="0">
                <a:solidFill>
                  <a:schemeClr val="tx1"/>
                </a:solidFill>
              </a:rPr>
              <a:t/>
            </a:r>
            <a:br>
              <a:rPr lang="fr-FR" sz="1900" dirty="0">
                <a:solidFill>
                  <a:schemeClr val="tx1"/>
                </a:solidFill>
              </a:rPr>
            </a:br>
            <a:endParaRPr lang="fr-FR" sz="600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1900" dirty="0" smtClean="0">
                <a:solidFill>
                  <a:schemeClr val="tx1"/>
                </a:solidFill>
                <a:latin typeface="Wingdings 3" panose="05040102010807070707" pitchFamily="18" charset="2"/>
              </a:rPr>
              <a:t>A</a:t>
            </a:r>
            <a:r>
              <a:rPr lang="fr-FR" sz="1900" dirty="0" smtClean="0">
                <a:solidFill>
                  <a:schemeClr val="tx1"/>
                </a:solidFill>
              </a:rPr>
              <a:t> </a:t>
            </a:r>
            <a:r>
              <a:rPr lang="fr-FR" sz="1900" b="1" dirty="0">
                <a:solidFill>
                  <a:schemeClr val="tx1"/>
                </a:solidFill>
              </a:rPr>
              <a:t>complémentarités </a:t>
            </a:r>
            <a:r>
              <a:rPr lang="fr-FR" sz="1900" dirty="0">
                <a:solidFill>
                  <a:schemeClr val="tx1"/>
                </a:solidFill>
              </a:rPr>
              <a:t>entre politiques institutionnelles et initiatives « citoyennes </a:t>
            </a:r>
            <a:r>
              <a:rPr lang="fr-FR" sz="1900" dirty="0" smtClean="0">
                <a:solidFill>
                  <a:schemeClr val="tx1"/>
                </a:solidFill>
              </a:rPr>
              <a:t>»</a:t>
            </a:r>
            <a:endParaRPr lang="fr-FR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8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3. Des questionnements sur l’accessibilité alimentaire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5000"/>
            <a:ext cx="8579296" cy="4953000"/>
          </a:xfrm>
        </p:spPr>
        <p:txBody>
          <a:bodyPr>
            <a:normAutofit fontScale="92500" lnSpcReduction="10000"/>
          </a:bodyPr>
          <a:lstStyle/>
          <a:p>
            <a:r>
              <a:rPr lang="fr-FR" sz="3500" dirty="0" smtClean="0"/>
              <a:t>Des recherches terrains en cours…</a:t>
            </a:r>
          </a:p>
          <a:p>
            <a:pPr marL="0" indent="0">
              <a:buNone/>
            </a:pPr>
            <a:endParaRPr lang="fr-FR" sz="2000" dirty="0"/>
          </a:p>
          <a:p>
            <a:pPr algn="just">
              <a:lnSpc>
                <a:spcPct val="120000"/>
              </a:lnSpc>
            </a:pPr>
            <a:r>
              <a:rPr lang="fr-FR" sz="2200" dirty="0" smtClean="0">
                <a:solidFill>
                  <a:schemeClr val="tx1"/>
                </a:solidFill>
              </a:rPr>
              <a:t>Éléments de capitalisation sur le VR2 : stage M2 </a:t>
            </a:r>
            <a:r>
              <a:rPr lang="fr-FR" sz="2200" dirty="0" err="1">
                <a:solidFill>
                  <a:schemeClr val="tx1"/>
                </a:solidFill>
              </a:rPr>
              <a:t>Ing</a:t>
            </a:r>
            <a:r>
              <a:rPr lang="fr-FR" sz="2200" dirty="0">
                <a:solidFill>
                  <a:schemeClr val="tx1"/>
                </a:solidFill>
              </a:rPr>
              <a:t>. Agro </a:t>
            </a:r>
            <a:r>
              <a:rPr lang="fr-FR" sz="2200" dirty="0" smtClean="0">
                <a:solidFill>
                  <a:schemeClr val="tx1"/>
                </a:solidFill>
              </a:rPr>
              <a:t>ADT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1900" dirty="0" smtClean="0">
                <a:solidFill>
                  <a:schemeClr val="tx1"/>
                </a:solidFill>
                <a:latin typeface="Wingdings 3" panose="05040102010807070707" pitchFamily="18" charset="2"/>
              </a:rPr>
              <a:t>A</a:t>
            </a:r>
            <a:r>
              <a:rPr lang="fr-FR" sz="1900" dirty="0">
                <a:solidFill>
                  <a:schemeClr val="tx1"/>
                </a:solidFill>
              </a:rPr>
              <a:t> </a:t>
            </a:r>
            <a:r>
              <a:rPr lang="fr-FR" sz="1900" dirty="0" smtClean="0">
                <a:solidFill>
                  <a:schemeClr val="tx1"/>
                </a:solidFill>
              </a:rPr>
              <a:t>«</a:t>
            </a:r>
            <a:r>
              <a:rPr lang="fr-FR" sz="1900" dirty="0">
                <a:solidFill>
                  <a:schemeClr val="tx1"/>
                </a:solidFill>
              </a:rPr>
              <a:t> </a:t>
            </a:r>
            <a:r>
              <a:rPr lang="fr-FR" sz="1900" i="1" dirty="0" smtClean="0">
                <a:solidFill>
                  <a:schemeClr val="tx1"/>
                </a:solidFill>
              </a:rPr>
              <a:t>Méthodes d’étude de la gouvernance </a:t>
            </a:r>
            <a:r>
              <a:rPr lang="fr-FR" sz="1900" i="1" dirty="0">
                <a:solidFill>
                  <a:schemeClr val="tx1"/>
                </a:solidFill>
              </a:rPr>
              <a:t>et </a:t>
            </a:r>
            <a:r>
              <a:rPr lang="fr-FR" sz="1900" i="1" dirty="0" smtClean="0">
                <a:solidFill>
                  <a:schemeClr val="tx1"/>
                </a:solidFill>
              </a:rPr>
              <a:t>de la relocalisation </a:t>
            </a:r>
            <a:r>
              <a:rPr lang="fr-FR" sz="1900" i="1" dirty="0">
                <a:solidFill>
                  <a:schemeClr val="tx1"/>
                </a:solidFill>
              </a:rPr>
              <a:t>alimentaire </a:t>
            </a:r>
            <a:r>
              <a:rPr lang="fr-FR" sz="1900" i="1" dirty="0" smtClean="0">
                <a:solidFill>
                  <a:schemeClr val="tx1"/>
                </a:solidFill>
              </a:rPr>
              <a:t>appliquées aux </a:t>
            </a:r>
            <a:r>
              <a:rPr lang="fr-FR" sz="1900" i="1" dirty="0">
                <a:solidFill>
                  <a:schemeClr val="tx1"/>
                </a:solidFill>
              </a:rPr>
              <a:t>épiceries sociales </a:t>
            </a:r>
            <a:r>
              <a:rPr lang="fr-FR" sz="1900" dirty="0">
                <a:solidFill>
                  <a:schemeClr val="tx1"/>
                </a:solidFill>
              </a:rPr>
              <a:t>»</a:t>
            </a:r>
            <a:r>
              <a:rPr lang="fr-FR" sz="1900" i="1" dirty="0">
                <a:solidFill>
                  <a:schemeClr val="tx1"/>
                </a:solidFill>
              </a:rPr>
              <a:t> </a:t>
            </a:r>
            <a:r>
              <a:rPr lang="fr-FR" sz="1900" dirty="0">
                <a:solidFill>
                  <a:schemeClr val="tx1"/>
                </a:solidFill>
              </a:rPr>
              <a:t>à Nantes </a:t>
            </a:r>
            <a:r>
              <a:rPr lang="fr-FR" sz="1900" dirty="0" smtClean="0">
                <a:solidFill>
                  <a:schemeClr val="tx1"/>
                </a:solidFill>
              </a:rPr>
              <a:t>&amp; Rennes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(C. Darrot, L. </a:t>
            </a:r>
            <a:r>
              <a:rPr lang="fr-FR" sz="1600" dirty="0" err="1" smtClean="0">
                <a:solidFill>
                  <a:schemeClr val="tx1"/>
                </a:solidFill>
              </a:rPr>
              <a:t>Bodiguel</a:t>
            </a:r>
            <a:r>
              <a:rPr lang="fr-FR" sz="1600" dirty="0" smtClean="0">
                <a:solidFill>
                  <a:schemeClr val="tx1"/>
                </a:solidFill>
              </a:rPr>
              <a:t>, J. Noel)</a:t>
            </a:r>
            <a:endParaRPr lang="fr-FR" sz="1600" dirty="0">
              <a:solidFill>
                <a:schemeClr val="tx1"/>
              </a:solidFill>
            </a:endParaRPr>
          </a:p>
          <a:p>
            <a:endParaRPr lang="fr-FR" sz="2000" dirty="0" smtClean="0">
              <a:solidFill>
                <a:schemeClr val="tx1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fr-FR" sz="2200" dirty="0">
                <a:solidFill>
                  <a:schemeClr val="tx1"/>
                </a:solidFill>
              </a:rPr>
              <a:t>Stages de Master (1 ou 2) sur les VR1 (approvisionnement)-VR2 (gouvernance) de FRUGAL à venir en 2017 dans le Grand Ouest : </a:t>
            </a:r>
            <a:endParaRPr lang="fr-FR" sz="2200" dirty="0">
              <a:solidFill>
                <a:schemeClr val="tx1"/>
              </a:solidFill>
              <a:latin typeface="Wingdings 3" panose="05040102010807070707" pitchFamily="18" charset="2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fr-FR" sz="1800" dirty="0">
                <a:solidFill>
                  <a:schemeClr val="tx1"/>
                </a:solidFill>
                <a:latin typeface="Wingdings 3" panose="05040102010807070707" pitchFamily="18" charset="2"/>
              </a:rPr>
              <a:t>A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900" dirty="0">
                <a:solidFill>
                  <a:schemeClr val="tx1"/>
                </a:solidFill>
              </a:rPr>
              <a:t>« </a:t>
            </a:r>
            <a:r>
              <a:rPr lang="fr-FR" sz="1900" i="1" dirty="0">
                <a:solidFill>
                  <a:schemeClr val="tx1"/>
                </a:solidFill>
              </a:rPr>
              <a:t>Filets solidaires</a:t>
            </a:r>
            <a:r>
              <a:rPr lang="fr-FR" sz="1900" dirty="0">
                <a:solidFill>
                  <a:schemeClr val="tx1"/>
                </a:solidFill>
              </a:rPr>
              <a:t> » à Angers </a:t>
            </a:r>
            <a:r>
              <a:rPr lang="fr-FR" sz="1600" dirty="0">
                <a:solidFill>
                  <a:schemeClr val="tx1"/>
                </a:solidFill>
              </a:rPr>
              <a:t>(J. Noel et M. </a:t>
            </a:r>
            <a:r>
              <a:rPr lang="fr-FR" sz="1600" dirty="0" err="1">
                <a:solidFill>
                  <a:schemeClr val="tx1"/>
                </a:solidFill>
              </a:rPr>
              <a:t>Roupnel</a:t>
            </a:r>
            <a:r>
              <a:rPr lang="fr-FR" sz="1600" dirty="0">
                <a:solidFill>
                  <a:schemeClr val="tx1"/>
                </a:solidFill>
              </a:rPr>
              <a:t>)</a:t>
            </a:r>
          </a:p>
          <a:p>
            <a:pPr marL="0" indent="0" algn="just">
              <a:lnSpc>
                <a:spcPct val="130000"/>
              </a:lnSpc>
              <a:buFont typeface="Wingdings 3"/>
              <a:buChar char="A"/>
            </a:pPr>
            <a:r>
              <a:rPr lang="fr-FR" sz="1900" dirty="0">
                <a:solidFill>
                  <a:schemeClr val="tx1"/>
                </a:solidFill>
              </a:rPr>
              <a:t>« </a:t>
            </a:r>
            <a:r>
              <a:rPr lang="fr-FR" sz="1900" i="1" dirty="0">
                <a:solidFill>
                  <a:schemeClr val="tx1"/>
                </a:solidFill>
              </a:rPr>
              <a:t>Epiceries sociales du réseau UNITERRES</a:t>
            </a:r>
            <a:r>
              <a:rPr lang="fr-FR" sz="1900" dirty="0">
                <a:solidFill>
                  <a:schemeClr val="tx1"/>
                </a:solidFill>
              </a:rPr>
              <a:t> » à Poitiers </a:t>
            </a:r>
            <a:r>
              <a:rPr lang="fr-FR" sz="1600" dirty="0">
                <a:solidFill>
                  <a:schemeClr val="tx1"/>
                </a:solidFill>
              </a:rPr>
              <a:t>(C. Hochedez)</a:t>
            </a:r>
          </a:p>
          <a:p>
            <a:pPr marL="0" indent="0" algn="just">
              <a:buNone/>
            </a:pPr>
            <a:endParaRPr lang="fr-FR" sz="2000" dirty="0" smtClean="0">
              <a:solidFill>
                <a:schemeClr val="tx1"/>
              </a:solidFill>
            </a:endParaRPr>
          </a:p>
          <a:p>
            <a:r>
              <a:rPr lang="fr-FR" sz="2200" i="1" dirty="0" smtClean="0">
                <a:solidFill>
                  <a:schemeClr val="tx1"/>
                </a:solidFill>
              </a:rPr>
              <a:t>Projet </a:t>
            </a:r>
            <a:r>
              <a:rPr lang="fr-FR" sz="2200" i="1" dirty="0" err="1" smtClean="0">
                <a:solidFill>
                  <a:schemeClr val="tx1"/>
                </a:solidFill>
              </a:rPr>
              <a:t>SensiAgri</a:t>
            </a:r>
            <a:r>
              <a:rPr lang="fr-FR" sz="2200" i="1" dirty="0" smtClean="0">
                <a:solidFill>
                  <a:schemeClr val="tx1"/>
                </a:solidFill>
              </a:rPr>
              <a:t> </a:t>
            </a:r>
            <a:r>
              <a:rPr lang="fr-FR" sz="2200" dirty="0" smtClean="0">
                <a:solidFill>
                  <a:schemeClr val="tx1"/>
                </a:solidFill>
              </a:rPr>
              <a:t>(soutien PNA) </a:t>
            </a:r>
          </a:p>
          <a:p>
            <a:pPr marL="0" indent="0">
              <a:buNone/>
            </a:pPr>
            <a:r>
              <a:rPr lang="fr-FR" sz="1900" dirty="0" smtClean="0">
                <a:solidFill>
                  <a:schemeClr val="tx1"/>
                </a:solidFill>
                <a:latin typeface="Wingdings 3" panose="05040102010807070707" pitchFamily="18" charset="2"/>
              </a:rPr>
              <a:t>A</a:t>
            </a:r>
            <a:r>
              <a:rPr lang="fr-FR" sz="1900" dirty="0" smtClean="0">
                <a:solidFill>
                  <a:schemeClr val="tx1"/>
                </a:solidFill>
              </a:rPr>
              <a:t> Mise en place d’un EPI dans collèges de Rhône-Alpes </a:t>
            </a:r>
            <a:r>
              <a:rPr lang="fr-FR" sz="1600" dirty="0" smtClean="0">
                <a:solidFill>
                  <a:schemeClr val="tx1"/>
                </a:solidFill>
              </a:rPr>
              <a:t>(J. Le Gall)</a:t>
            </a:r>
          </a:p>
        </p:txBody>
      </p:sp>
    </p:spTree>
    <p:extLst>
      <p:ext uri="{BB962C8B-B14F-4D97-AF65-F5344CB8AC3E}">
        <p14:creationId xmlns:p14="http://schemas.microsoft.com/office/powerpoint/2010/main" val="205411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187624" y="1070992"/>
            <a:ext cx="7560840" cy="2286000"/>
          </a:xfrm>
        </p:spPr>
        <p:txBody>
          <a:bodyPr/>
          <a:lstStyle/>
          <a:p>
            <a:pPr algn="ctr"/>
            <a:r>
              <a:rPr lang="fr-FR" dirty="0" smtClean="0"/>
              <a:t>Merci… et place aux questions</a:t>
            </a: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37431"/>
            <a:ext cx="467995" cy="4381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2" descr="C:\Users\Isabelle\Documents\PSDR4\Communication\logo publicite\Pack logos publicité projets PSDR4 FEADER Auvergne Rhone Alpes\Drapeau-Europe-Feader-Quadri (5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237431"/>
            <a:ext cx="653415" cy="575945"/>
          </a:xfrm>
          <a:prstGeom prst="rect">
            <a:avLst/>
          </a:prstGeom>
          <a:noFill/>
        </p:spPr>
      </p:pic>
      <p:pic>
        <p:nvPicPr>
          <p:cNvPr id="8" name="Picture 3" descr="C:\Users\Isabelle\Documents\PSDR4\Communication\logo publicite\Pack logos publicité projets PSDR4 FEADER Auvergne Rhone Alpes\Logo-EEAURA-FEADER-Quadri-png-45-Ko- (1)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6245686"/>
            <a:ext cx="813435" cy="488315"/>
          </a:xfrm>
          <a:prstGeom prst="rect">
            <a:avLst/>
          </a:prstGeom>
          <a:noFill/>
        </p:spPr>
      </p:pic>
      <p:pic>
        <p:nvPicPr>
          <p:cNvPr id="9" name="Imag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446981"/>
            <a:ext cx="1955165" cy="1841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051720" y="5517232"/>
            <a:ext cx="52565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FRUGAL </a:t>
            </a:r>
            <a:r>
              <a:rPr lang="fr-FR" sz="1600" dirty="0" err="1" smtClean="0"/>
              <a:t>FoRmes</a:t>
            </a:r>
            <a:r>
              <a:rPr lang="fr-FR" sz="1600" dirty="0" smtClean="0"/>
              <a:t> Urbaines et Gouvernance Alimentaire</a:t>
            </a:r>
          </a:p>
          <a:p>
            <a:r>
              <a:rPr lang="fr-FR" sz="1600" dirty="0">
                <a:hlinkClick r:id="rId6"/>
              </a:rPr>
              <a:t>https://</a:t>
            </a:r>
            <a:r>
              <a:rPr lang="fr-FR" sz="1600" dirty="0" smtClean="0">
                <a:hlinkClick r:id="rId6"/>
              </a:rPr>
              <a:t>frugalresearch.wordpress.com</a:t>
            </a:r>
            <a:endParaRPr lang="fr-FR" sz="16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1691680" y="-2738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500" dirty="0" smtClean="0">
                <a:latin typeface="Cambria-Bold"/>
              </a:rPr>
              <a:t>Atelier Acteur-Chercheur, </a:t>
            </a:r>
            <a:r>
              <a:rPr lang="fr-FR" sz="1500" b="1" i="1" dirty="0" smtClean="0">
                <a:latin typeface="Cambria-Bold"/>
              </a:rPr>
              <a:t>VR2 Acteurs &amp; gouvernance alimentaire </a:t>
            </a:r>
            <a:r>
              <a:rPr lang="fr-FR" sz="1500" dirty="0" smtClean="0">
                <a:latin typeface="Cambria-Bold"/>
              </a:rPr>
              <a:t>; Lyon</a:t>
            </a:r>
            <a:r>
              <a:rPr lang="fr-FR" sz="1500" dirty="0">
                <a:latin typeface="Cambria-Bold"/>
              </a:rPr>
              <a:t>, </a:t>
            </a:r>
            <a:r>
              <a:rPr lang="fr-FR" sz="1500" dirty="0" smtClean="0">
                <a:latin typeface="Cambria-Bold"/>
              </a:rPr>
              <a:t>29/11/16</a:t>
            </a:r>
          </a:p>
          <a:p>
            <a:pPr>
              <a:lnSpc>
                <a:spcPct val="120000"/>
              </a:lnSpc>
            </a:pPr>
            <a:r>
              <a:rPr lang="fr-FR" sz="1500" i="1" dirty="0" smtClean="0">
                <a:latin typeface="Cambria-Bold"/>
              </a:rPr>
              <a:t>« Favoriser </a:t>
            </a:r>
            <a:r>
              <a:rPr lang="fr-FR" sz="1500" i="1" dirty="0">
                <a:latin typeface="Cambria-Bold"/>
              </a:rPr>
              <a:t>l’accès à une alimentation de qualité pour tous </a:t>
            </a:r>
            <a:r>
              <a:rPr lang="fr-FR" sz="1500" i="1" dirty="0" smtClean="0">
                <a:latin typeface="Cambria-Bold"/>
              </a:rPr>
              <a:t>: quels leviers ? »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77344" y="3573016"/>
            <a:ext cx="6031160" cy="1295400"/>
          </a:xfrm>
        </p:spPr>
        <p:txBody>
          <a:bodyPr>
            <a:normAutofit/>
          </a:bodyPr>
          <a:lstStyle/>
          <a:p>
            <a:pPr algn="r"/>
            <a:r>
              <a:rPr lang="fr-FR" dirty="0" smtClean="0"/>
              <a:t>Julien Noel &amp; Camille Hochedez </a:t>
            </a:r>
            <a:r>
              <a:rPr lang="fr-FR" sz="2200" dirty="0" smtClean="0"/>
              <a:t>(Géographes, FRUGAL Grand Ouest)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4984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1. </a:t>
            </a:r>
            <a:r>
              <a:rPr lang="fr-FR" sz="4000" dirty="0" smtClean="0"/>
              <a:t>Des éléments de </a:t>
            </a:r>
            <a:r>
              <a:rPr lang="fr-FR" sz="4000" dirty="0" smtClean="0"/>
              <a:t>contexte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 smtClean="0"/>
              <a:t>Favoriser l’accessibilité alimentaire</a:t>
            </a:r>
          </a:p>
          <a:p>
            <a:pPr algn="just"/>
            <a:endParaRPr lang="fr-FR" sz="2000" dirty="0" smtClean="0">
              <a:solidFill>
                <a:schemeClr val="tx1"/>
              </a:solidFill>
            </a:endParaRPr>
          </a:p>
          <a:p>
            <a:pPr algn="just"/>
            <a:r>
              <a:rPr lang="fr-FR" sz="2000" b="1" dirty="0" smtClean="0">
                <a:solidFill>
                  <a:schemeClr val="tx1"/>
                </a:solidFill>
              </a:rPr>
              <a:t>Élargissement des travaux scientifiques :  </a:t>
            </a:r>
          </a:p>
          <a:p>
            <a:pPr marL="0" indent="0" algn="just">
              <a:buNone/>
            </a:pPr>
            <a:r>
              <a:rPr lang="fr-FR" sz="1800" dirty="0">
                <a:solidFill>
                  <a:schemeClr val="tx1"/>
                </a:solidFill>
                <a:latin typeface="Wingdings 3" panose="05040102010807070707" pitchFamily="18" charset="2"/>
              </a:rPr>
              <a:t>A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« </a:t>
            </a:r>
            <a:r>
              <a:rPr lang="fr-FR" sz="1800" i="1" dirty="0" smtClean="0">
                <a:solidFill>
                  <a:schemeClr val="tx1"/>
                </a:solidFill>
              </a:rPr>
              <a:t>Circuits </a:t>
            </a:r>
            <a:r>
              <a:rPr lang="fr-FR" sz="1800" i="1" dirty="0">
                <a:solidFill>
                  <a:schemeClr val="tx1"/>
                </a:solidFill>
              </a:rPr>
              <a:t>alimentaires de </a:t>
            </a:r>
            <a:r>
              <a:rPr lang="fr-FR" sz="1800" i="1" dirty="0" smtClean="0">
                <a:solidFill>
                  <a:schemeClr val="tx1"/>
                </a:solidFill>
              </a:rPr>
              <a:t>proximité</a:t>
            </a:r>
            <a:r>
              <a:rPr lang="fr-FR" sz="1800" dirty="0" smtClean="0">
                <a:solidFill>
                  <a:schemeClr val="tx1"/>
                </a:solidFill>
              </a:rPr>
              <a:t> ; </a:t>
            </a:r>
            <a:r>
              <a:rPr lang="fr-FR" sz="1800" i="1" dirty="0" smtClean="0">
                <a:solidFill>
                  <a:schemeClr val="tx1"/>
                </a:solidFill>
              </a:rPr>
              <a:t>Systèmes </a:t>
            </a:r>
            <a:r>
              <a:rPr lang="fr-FR" sz="1800" i="1" dirty="0">
                <a:solidFill>
                  <a:schemeClr val="tx1"/>
                </a:solidFill>
              </a:rPr>
              <a:t>alimentaires </a:t>
            </a:r>
            <a:r>
              <a:rPr lang="fr-FR" sz="1800" i="1" dirty="0" smtClean="0">
                <a:solidFill>
                  <a:schemeClr val="tx1"/>
                </a:solidFill>
              </a:rPr>
              <a:t>territorialisés...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sz="1800" dirty="0" smtClean="0">
                <a:solidFill>
                  <a:schemeClr val="tx1"/>
                </a:solidFill>
                <a:latin typeface="Wingdings 3" panose="05040102010807070707" pitchFamily="18" charset="2"/>
              </a:rPr>
              <a:t>A</a:t>
            </a:r>
            <a:r>
              <a:rPr lang="fr-FR" sz="1800" dirty="0" smtClean="0">
                <a:solidFill>
                  <a:schemeClr val="tx1"/>
                </a:solidFill>
              </a:rPr>
              <a:t> « </a:t>
            </a:r>
            <a:r>
              <a:rPr lang="fr-FR" sz="1800" i="1" dirty="0" smtClean="0">
                <a:solidFill>
                  <a:schemeClr val="tx1"/>
                </a:solidFill>
              </a:rPr>
              <a:t>Démocratie alimentaire</a:t>
            </a:r>
            <a:r>
              <a:rPr lang="fr-FR" sz="1800" dirty="0" smtClean="0">
                <a:solidFill>
                  <a:schemeClr val="tx1"/>
                </a:solidFill>
              </a:rPr>
              <a:t> » </a:t>
            </a:r>
            <a:r>
              <a:rPr lang="fr-FR" sz="1800" dirty="0">
                <a:solidFill>
                  <a:schemeClr val="tx1"/>
                </a:solidFill>
              </a:rPr>
              <a:t>et </a:t>
            </a:r>
            <a:r>
              <a:rPr lang="fr-FR" sz="1800" dirty="0" smtClean="0">
                <a:solidFill>
                  <a:schemeClr val="tx1"/>
                </a:solidFill>
              </a:rPr>
              <a:t>« </a:t>
            </a:r>
            <a:r>
              <a:rPr lang="fr-FR" sz="1800" i="1" dirty="0">
                <a:solidFill>
                  <a:schemeClr val="tx1"/>
                </a:solidFill>
              </a:rPr>
              <a:t>J</a:t>
            </a:r>
            <a:r>
              <a:rPr lang="fr-FR" sz="1800" i="1" dirty="0" smtClean="0">
                <a:solidFill>
                  <a:schemeClr val="tx1"/>
                </a:solidFill>
              </a:rPr>
              <a:t>ustice alimentaire</a:t>
            </a:r>
            <a:r>
              <a:rPr lang="fr-FR" sz="1800" dirty="0" smtClean="0">
                <a:solidFill>
                  <a:schemeClr val="tx1"/>
                </a:solidFill>
              </a:rPr>
              <a:t> </a:t>
            </a:r>
            <a:r>
              <a:rPr lang="fr-FR" sz="1800" dirty="0" smtClean="0">
                <a:solidFill>
                  <a:schemeClr val="tx1"/>
                </a:solidFill>
              </a:rPr>
              <a:t>» =&gt; « </a:t>
            </a:r>
            <a:r>
              <a:rPr lang="fr-FR" sz="1800" b="1" dirty="0" smtClean="0">
                <a:solidFill>
                  <a:schemeClr val="tx1"/>
                </a:solidFill>
              </a:rPr>
              <a:t>Lien social</a:t>
            </a:r>
            <a:r>
              <a:rPr lang="fr-FR" sz="1800" dirty="0" smtClean="0">
                <a:solidFill>
                  <a:schemeClr val="tx1"/>
                </a:solidFill>
              </a:rPr>
              <a:t> »</a:t>
            </a:r>
            <a:r>
              <a:rPr lang="fr-FR" sz="1800" b="1" dirty="0" smtClean="0">
                <a:solidFill>
                  <a:schemeClr val="tx1"/>
                </a:solidFill>
              </a:rPr>
              <a:t> </a:t>
            </a:r>
            <a:endParaRPr lang="fr-FR" sz="18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fr-FR" sz="2000" dirty="0" smtClean="0">
              <a:solidFill>
                <a:schemeClr val="tx1"/>
              </a:solidFill>
            </a:endParaRPr>
          </a:p>
          <a:p>
            <a:pPr algn="just"/>
            <a:r>
              <a:rPr lang="fr-FR" sz="2000" b="1" dirty="0" smtClean="0">
                <a:solidFill>
                  <a:schemeClr val="tx1"/>
                </a:solidFill>
              </a:rPr>
              <a:t>Mise </a:t>
            </a:r>
            <a:r>
              <a:rPr lang="fr-FR" sz="2000" b="1" dirty="0">
                <a:solidFill>
                  <a:schemeClr val="tx1"/>
                </a:solidFill>
              </a:rPr>
              <a:t>à l’agenda politique (PNA)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FR" altLang="fr-FR" sz="1800" dirty="0">
                <a:solidFill>
                  <a:schemeClr val="tx1"/>
                </a:solidFill>
                <a:latin typeface="Wingdings 3" panose="05040102010807070707" pitchFamily="18" charset="2"/>
              </a:rPr>
              <a:t>A</a:t>
            </a:r>
            <a:r>
              <a:rPr lang="fr-FR" altLang="fr-FR" sz="1800" dirty="0">
                <a:solidFill>
                  <a:schemeClr val="tx1"/>
                </a:solidFill>
              </a:rPr>
              <a:t> Accès à tous à une alimentation de qualité</a:t>
            </a:r>
            <a:endParaRPr lang="fr-FR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altLang="fr-FR" sz="1800" dirty="0">
                <a:solidFill>
                  <a:schemeClr val="tx1"/>
                </a:solidFill>
                <a:latin typeface="Wingdings 3" panose="05040102010807070707" pitchFamily="18" charset="2"/>
              </a:rPr>
              <a:t>A</a:t>
            </a:r>
            <a:r>
              <a:rPr lang="fr-FR" altLang="fr-FR" sz="1800" dirty="0">
                <a:solidFill>
                  <a:schemeClr val="tx1"/>
                </a:solidFill>
              </a:rPr>
              <a:t> Justice sociale (lien social et lutte vs. gaspillage) </a:t>
            </a:r>
          </a:p>
          <a:p>
            <a:pPr marL="0" indent="0" algn="just">
              <a:buNone/>
            </a:pPr>
            <a:r>
              <a:rPr lang="fr-FR" altLang="fr-FR" sz="1800" dirty="0">
                <a:solidFill>
                  <a:schemeClr val="tx1"/>
                </a:solidFill>
                <a:latin typeface="Wingdings 3" panose="05040102010807070707" pitchFamily="18" charset="2"/>
              </a:rPr>
              <a:t>A</a:t>
            </a:r>
            <a:r>
              <a:rPr lang="fr-FR" altLang="fr-FR" sz="1800" dirty="0">
                <a:solidFill>
                  <a:schemeClr val="tx1"/>
                </a:solidFill>
              </a:rPr>
              <a:t> Ancrage territorial (</a:t>
            </a:r>
            <a:r>
              <a:rPr lang="fr-FR" altLang="fr-FR" sz="1800" dirty="0">
                <a:solidFill>
                  <a:schemeClr val="tx1"/>
                </a:solidFill>
                <a:latin typeface="Wingdings 3" panose="05040102010807070707" pitchFamily="18" charset="2"/>
              </a:rPr>
              <a:t>n</a:t>
            </a:r>
            <a:r>
              <a:rPr lang="fr-FR" altLang="fr-FR" sz="1800" dirty="0">
                <a:solidFill>
                  <a:schemeClr val="tx1"/>
                </a:solidFill>
              </a:rPr>
              <a:t> circuits courts)</a:t>
            </a:r>
          </a:p>
          <a:p>
            <a:pPr marL="0" indent="0" algn="just">
              <a:buNone/>
            </a:pPr>
            <a:endParaRPr lang="fr-FR" sz="2000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5744290" y="3942018"/>
            <a:ext cx="2356102" cy="2943366"/>
            <a:chOff x="6248346" y="3717032"/>
            <a:chExt cx="2356102" cy="2943366"/>
          </a:xfrm>
        </p:grpSpPr>
        <p:pic>
          <p:nvPicPr>
            <p:cNvPr id="4" name="Picture 2" descr="Labelliser un projet « Bien manger, c'est l'affaire de tous »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0" t="5984" r="6487" b="3132"/>
            <a:stretch/>
          </p:blipFill>
          <p:spPr bwMode="auto">
            <a:xfrm>
              <a:off x="6372200" y="3717032"/>
              <a:ext cx="1944216" cy="2692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248346" y="6383399"/>
              <a:ext cx="23561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http</a:t>
              </a:r>
              <a:r>
                <a:rPr lang="fr-FR" sz="1200" dirty="0"/>
                <a:t>://alimentation.gouv.fr/pna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579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44181" y="3472743"/>
            <a:ext cx="9064323" cy="3052601"/>
            <a:chOff x="44181" y="3328727"/>
            <a:chExt cx="9064323" cy="3052601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-20000" contrast="40000"/>
            </a:blip>
            <a:srcRect l="444" t="2727" r="1334" b="50009"/>
            <a:stretch/>
          </p:blipFill>
          <p:spPr bwMode="auto">
            <a:xfrm>
              <a:off x="195371" y="3328727"/>
              <a:ext cx="8913133" cy="2797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79703" t="93093" r="2225" b="1364"/>
            <a:stretch/>
          </p:blipFill>
          <p:spPr bwMode="auto">
            <a:xfrm>
              <a:off x="44181" y="4221088"/>
              <a:ext cx="1247825" cy="250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-20000" contrast="40000"/>
            </a:blip>
            <a:srcRect l="34009" t="88221" r="1334" b="6817"/>
            <a:stretch/>
          </p:blipFill>
          <p:spPr bwMode="auto">
            <a:xfrm>
              <a:off x="4275584" y="6139432"/>
              <a:ext cx="4832920" cy="24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1</a:t>
            </a:r>
            <a:r>
              <a:rPr lang="fr-FR" sz="4000" dirty="0" smtClean="0"/>
              <a:t>. Des éléments de </a:t>
            </a:r>
            <a:r>
              <a:rPr lang="fr-FR" sz="4000" dirty="0" smtClean="0"/>
              <a:t>contexte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/>
              <a:t>Favoriser l’accessibilité alimentaire</a:t>
            </a:r>
          </a:p>
          <a:p>
            <a:pPr algn="just"/>
            <a:endParaRPr lang="fr-FR" sz="2000" dirty="0">
              <a:solidFill>
                <a:schemeClr val="tx1"/>
              </a:solidFill>
            </a:endParaRPr>
          </a:p>
          <a:p>
            <a:pPr algn="just"/>
            <a:r>
              <a:rPr lang="fr-FR" sz="2000" b="1" dirty="0" smtClean="0">
                <a:solidFill>
                  <a:schemeClr val="tx1"/>
                </a:solidFill>
              </a:rPr>
              <a:t>Opinion sociétale partagée  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7462936" y="3933056"/>
            <a:ext cx="1357536" cy="2068690"/>
          </a:xfrm>
          <a:prstGeom prst="ellips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2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252" t="39024" r="42252" b="20923"/>
          <a:stretch/>
        </p:blipFill>
        <p:spPr bwMode="auto">
          <a:xfrm>
            <a:off x="6618855" y="2492896"/>
            <a:ext cx="2489649" cy="342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3965"/>
            <a:ext cx="8229600" cy="5001419"/>
          </a:xfrm>
        </p:spPr>
        <p:txBody>
          <a:bodyPr/>
          <a:lstStyle/>
          <a:p>
            <a:r>
              <a:rPr lang="fr-FR" sz="3000" dirty="0" smtClean="0"/>
              <a:t>Le projet Marguerite </a:t>
            </a:r>
            <a:r>
              <a:rPr lang="fr-FR" sz="2000" dirty="0" smtClean="0"/>
              <a:t>(C. Hochedez &amp; J. Le Gall)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2000" b="1" dirty="0" smtClean="0">
                <a:solidFill>
                  <a:schemeClr val="tx1"/>
                </a:solidFill>
              </a:rPr>
              <a:t>Observer des déconnexions entre les jeunes </a:t>
            </a:r>
            <a:r>
              <a:rPr lang="fr-FR" sz="2000" dirty="0" smtClean="0">
                <a:solidFill>
                  <a:schemeClr val="tx1"/>
                </a:solidFill>
              </a:rPr>
              <a:t/>
            </a:r>
            <a:br>
              <a:rPr lang="fr-FR" sz="2000" dirty="0" smtClean="0">
                <a:solidFill>
                  <a:schemeClr val="tx1"/>
                </a:solidFill>
              </a:rPr>
            </a:br>
            <a:r>
              <a:rPr lang="fr-FR" sz="2000" b="1" dirty="0" smtClean="0">
                <a:solidFill>
                  <a:schemeClr val="tx1"/>
                </a:solidFill>
              </a:rPr>
              <a:t>des quartiers défavorisés et l’agriculture locale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800" dirty="0" smtClean="0">
                <a:solidFill>
                  <a:schemeClr val="tx1"/>
                </a:solidFill>
                <a:latin typeface="Wingdings 3" panose="05040102010807070707" pitchFamily="18" charset="2"/>
              </a:rPr>
              <a:t>A</a:t>
            </a:r>
            <a:r>
              <a:rPr lang="fr-FR" sz="1800" dirty="0" smtClean="0">
                <a:solidFill>
                  <a:schemeClr val="tx1"/>
                </a:solidFill>
              </a:rPr>
              <a:t> étude comparée banlieue lyonnaise /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800" dirty="0" smtClean="0">
                <a:solidFill>
                  <a:schemeClr val="tx1"/>
                </a:solidFill>
              </a:rPr>
              <a:t>     quartiers de Poitiers et Buxerolles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FR" sz="2000" b="1" dirty="0">
              <a:solidFill>
                <a:schemeClr val="tx1"/>
              </a:solidFill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fr-FR" sz="2000" b="1" dirty="0" smtClean="0">
                <a:solidFill>
                  <a:schemeClr val="tx1"/>
                </a:solidFill>
              </a:rPr>
              <a:t>Agir sur ces déconnexions dans des collèges </a:t>
            </a:r>
            <a:r>
              <a:rPr lang="fr-FR" sz="2000" dirty="0" smtClean="0">
                <a:solidFill>
                  <a:schemeClr val="tx1"/>
                </a:solidFill>
              </a:rPr>
              <a:t>: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800" dirty="0" smtClean="0">
                <a:solidFill>
                  <a:schemeClr val="tx1"/>
                </a:solidFill>
                <a:latin typeface="Wingdings 3" panose="05040102010807070707" pitchFamily="18" charset="2"/>
              </a:rPr>
              <a:t>A</a:t>
            </a:r>
            <a:r>
              <a:rPr lang="fr-FR" sz="1800" dirty="0" smtClean="0">
                <a:solidFill>
                  <a:schemeClr val="tx1"/>
                </a:solidFill>
              </a:rPr>
              <a:t> ateliers pédagogiques dans les collèges : connaissances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800" dirty="0" smtClean="0">
                <a:solidFill>
                  <a:schemeClr val="tx1"/>
                </a:solidFill>
                <a:latin typeface="Wingdings 3" panose="05040102010807070707" pitchFamily="18" charset="2"/>
              </a:rPr>
              <a:t>A</a:t>
            </a:r>
            <a:r>
              <a:rPr lang="fr-FR" sz="1800" dirty="0" smtClean="0">
                <a:solidFill>
                  <a:schemeClr val="tx1"/>
                </a:solidFill>
              </a:rPr>
              <a:t> actions : mise en place de potager, solidarités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Font typeface="Wingdings 3" panose="05040102010807070707" pitchFamily="18" charset="2"/>
              <a:buChar char="A"/>
            </a:pPr>
            <a:r>
              <a:rPr lang="fr-FR" sz="1800" dirty="0" smtClean="0">
                <a:solidFill>
                  <a:schemeClr val="tx1"/>
                </a:solidFill>
              </a:rPr>
              <a:t>rencontres avec des acteurs de l’agriculture de proximité, </a:t>
            </a:r>
            <a:br>
              <a:rPr lang="fr-FR" sz="1800" dirty="0" smtClean="0">
                <a:solidFill>
                  <a:schemeClr val="tx1"/>
                </a:solidFill>
              </a:rPr>
            </a:br>
            <a:r>
              <a:rPr lang="fr-FR" sz="1800" dirty="0" smtClean="0">
                <a:solidFill>
                  <a:schemeClr val="tx1"/>
                </a:solidFill>
              </a:rPr>
              <a:t>     sorties terrain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00028"/>
            <a:ext cx="9141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fr-FR" dirty="0">
                <a:hlinkClick r:id="rId5"/>
              </a:rPr>
              <a:t>http://</a:t>
            </a:r>
            <a:r>
              <a:rPr lang="fr-FR" dirty="0" smtClean="0">
                <a:hlinkClick r:id="rId5"/>
              </a:rPr>
              <a:t>grainesdexplorateurs.ens-lyon.fr/projets-en-cours/agriculture-et-justice-alimentaire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fr-FR" sz="4000" dirty="0" smtClean="0"/>
              <a:t>2. Des recherches-actions empiriques &amp; des signaux faibles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14345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3965"/>
            <a:ext cx="8229600" cy="5001419"/>
          </a:xfrm>
        </p:spPr>
        <p:txBody>
          <a:bodyPr/>
          <a:lstStyle/>
          <a:p>
            <a:r>
              <a:rPr lang="fr-FR" sz="3000" dirty="0" smtClean="0"/>
              <a:t>Le projet Marguerite </a:t>
            </a:r>
            <a:r>
              <a:rPr lang="fr-FR" sz="2000" dirty="0" smtClean="0"/>
              <a:t>(C. Hochedez &amp; J. Le Gall) = Poitiers</a:t>
            </a:r>
          </a:p>
          <a:p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fr-FR" sz="4000" dirty="0" smtClean="0"/>
              <a:t>2. Des recherches-actions empiriques &amp; des signaux faibles</a:t>
            </a:r>
            <a:endParaRPr lang="fr-FR" sz="4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0847" y="2782669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Etat des </a:t>
            </a:r>
            <a:r>
              <a:rPr lang="fr-FR" b="1" dirty="0" smtClean="0"/>
              <a:t>connaissances </a:t>
            </a:r>
            <a:r>
              <a:rPr lang="fr-FR" dirty="0" smtClean="0"/>
              <a:t>:</a:t>
            </a:r>
          </a:p>
          <a:p>
            <a:pPr algn="just"/>
            <a:r>
              <a:rPr lang="fr-FR" dirty="0" smtClean="0"/>
              <a:t>Étude par les représentations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131840" y="486916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Projet en classe : </a:t>
            </a:r>
            <a:r>
              <a:rPr lang="fr-FR" b="1" dirty="0" smtClean="0"/>
              <a:t>améliorer les connaissances </a:t>
            </a:r>
            <a:r>
              <a:rPr lang="fr-FR" dirty="0" smtClean="0"/>
              <a:t>sur l’agriculture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228184" y="2948751"/>
            <a:ext cx="2843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Action</a:t>
            </a:r>
            <a:r>
              <a:rPr lang="fr-FR" dirty="0" smtClean="0"/>
              <a:t> : </a:t>
            </a:r>
            <a:r>
              <a:rPr lang="fr-FR" b="1" dirty="0" smtClean="0"/>
              <a:t>impliquer les élèves </a:t>
            </a:r>
            <a:r>
              <a:rPr lang="fr-FR" dirty="0" smtClean="0"/>
              <a:t>dans la production et les actions de solidarité </a:t>
            </a:r>
            <a:r>
              <a:rPr lang="fr-FR" dirty="0"/>
              <a:t>alimentaire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4444" t="12304" r="2222"/>
          <a:stretch>
            <a:fillRect/>
          </a:stretch>
        </p:blipFill>
        <p:spPr bwMode="auto">
          <a:xfrm rot="16200000">
            <a:off x="248411" y="3328895"/>
            <a:ext cx="2767510" cy="304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72008" y="6135687"/>
            <a:ext cx="318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Cahier d’un élève de 5</a:t>
            </a:r>
            <a:r>
              <a:rPr lang="fr-FR" sz="1200" baseline="30000" dirty="0" smtClean="0"/>
              <a:t>ème</a:t>
            </a:r>
            <a:r>
              <a:rPr lang="fr-FR" sz="1200" dirty="0" smtClean="0"/>
              <a:t>, collège J. Verne, </a:t>
            </a:r>
          </a:p>
          <a:p>
            <a:r>
              <a:rPr lang="fr-FR" sz="1200" dirty="0" smtClean="0"/>
              <a:t>Buxerolles</a:t>
            </a:r>
            <a:endParaRPr lang="fr-FR" sz="12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r="5368"/>
          <a:stretch/>
        </p:blipFill>
        <p:spPr bwMode="auto">
          <a:xfrm>
            <a:off x="3203848" y="3068960"/>
            <a:ext cx="28803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E:\Documents Ju NE JAMAIS ECRASER\El día después\Proyectos\13-11_Projets émergents ENS Marguerite\Minguettes 2014-15\suite photos\P11202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53245"/>
            <a:ext cx="2874767" cy="21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0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3965"/>
            <a:ext cx="8229600" cy="5001419"/>
          </a:xfrm>
        </p:spPr>
        <p:txBody>
          <a:bodyPr/>
          <a:lstStyle/>
          <a:p>
            <a:r>
              <a:rPr lang="fr-FR" sz="3000" dirty="0" smtClean="0"/>
              <a:t>Le projet Marguerite </a:t>
            </a:r>
            <a:r>
              <a:rPr lang="fr-FR" sz="2000" dirty="0" smtClean="0"/>
              <a:t>(C. Hochedez &amp; J. Le Gall) = Lyon</a:t>
            </a:r>
          </a:p>
          <a:p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fr-FR" sz="4000" dirty="0" smtClean="0"/>
              <a:t>2. Des recherches-actions empiriques &amp; des signaux faibles</a:t>
            </a:r>
            <a:endParaRPr lang="fr-FR" sz="4000" dirty="0"/>
          </a:p>
        </p:txBody>
      </p:sp>
      <p:pic>
        <p:nvPicPr>
          <p:cNvPr id="8" name="Image 7" descr="IMG_0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4696" y="4104456"/>
            <a:ext cx="2843808" cy="2132856"/>
          </a:xfrm>
          <a:prstGeom prst="rect">
            <a:avLst/>
          </a:prstGeom>
        </p:spPr>
      </p:pic>
      <p:pic>
        <p:nvPicPr>
          <p:cNvPr id="9" name="Picture 3" descr="C:\Users\JLG\Documents\El día después\Proyectos\13-11_Projets émergents ENS Marguerite\Photos Alice\Photos séances\IMG_52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t="13636" r="15200" b="15726"/>
          <a:stretch/>
        </p:blipFill>
        <p:spPr bwMode="auto">
          <a:xfrm>
            <a:off x="3265984" y="2771745"/>
            <a:ext cx="282525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Documents Ju NE JAMAIS ECRASER\El día después\Proyectos\13-11_Projets émergents ENS Marguerite\Minguettes 2014-15\Photos\Minguettes 14-15_séance 2\P11200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40" r="7259"/>
          <a:stretch/>
        </p:blipFill>
        <p:spPr bwMode="auto">
          <a:xfrm rot="5400000">
            <a:off x="518391" y="2996952"/>
            <a:ext cx="20162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51520" y="5445224"/>
            <a:ext cx="2879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« Je vois les tours et puis le vide »</a:t>
            </a:r>
            <a:endParaRPr lang="fr-FR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0847" y="2782669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Etat des </a:t>
            </a:r>
            <a:r>
              <a:rPr lang="fr-FR" b="1" dirty="0" smtClean="0"/>
              <a:t>connaissances </a:t>
            </a:r>
            <a:r>
              <a:rPr lang="fr-FR" dirty="0" smtClean="0"/>
              <a:t>:</a:t>
            </a:r>
          </a:p>
          <a:p>
            <a:pPr algn="just"/>
            <a:r>
              <a:rPr lang="fr-FR" dirty="0" smtClean="0"/>
              <a:t>Étude par les représentations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131840" y="486916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Projet en classe : </a:t>
            </a:r>
            <a:r>
              <a:rPr lang="fr-FR" b="1" dirty="0" smtClean="0"/>
              <a:t>améliorer les connaissances </a:t>
            </a:r>
            <a:r>
              <a:rPr lang="fr-FR" dirty="0" smtClean="0"/>
              <a:t>sur l’agriculture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228184" y="2948751"/>
            <a:ext cx="2843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Action</a:t>
            </a:r>
            <a:r>
              <a:rPr lang="fr-FR" dirty="0" smtClean="0"/>
              <a:t> : </a:t>
            </a:r>
            <a:r>
              <a:rPr lang="fr-FR" b="1" dirty="0" smtClean="0"/>
              <a:t>impliquer les élèves </a:t>
            </a:r>
            <a:r>
              <a:rPr lang="fr-FR" dirty="0" smtClean="0"/>
              <a:t>dans la production et les actions de solidarité </a:t>
            </a:r>
            <a:r>
              <a:rPr lang="fr-FR" dirty="0"/>
              <a:t>alimentaire</a:t>
            </a:r>
          </a:p>
        </p:txBody>
      </p:sp>
    </p:spTree>
    <p:extLst>
      <p:ext uri="{BB962C8B-B14F-4D97-AF65-F5344CB8AC3E}">
        <p14:creationId xmlns:p14="http://schemas.microsoft.com/office/powerpoint/2010/main" val="12555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-21161" y="8408585"/>
            <a:ext cx="3923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Cahier d’un élève de 5</a:t>
            </a:r>
            <a:r>
              <a:rPr lang="fr-FR" sz="1200" baseline="30000" dirty="0" smtClean="0"/>
              <a:t>ème</a:t>
            </a:r>
            <a:r>
              <a:rPr lang="fr-FR" sz="1200" dirty="0" smtClean="0"/>
              <a:t>, collège J. Verne, Buxerolles</a:t>
            </a:r>
            <a:endParaRPr lang="fr-FR" sz="12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2229"/>
          <a:stretch>
            <a:fillRect/>
          </a:stretch>
        </p:blipFill>
        <p:spPr>
          <a:xfrm>
            <a:off x="792087" y="1656184"/>
            <a:ext cx="7518253" cy="5157192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fr-FR" sz="4000" smtClean="0"/>
              <a:t>2. </a:t>
            </a:r>
            <a:r>
              <a:rPr lang="fr-FR" sz="4000" dirty="0" smtClean="0"/>
              <a:t>Des recherches-actions empiriques &amp; des signaux faibles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0970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ésultat de recherche d'images pour &quot;SOLALTER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772816"/>
            <a:ext cx="1466895" cy="14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2. Des recherches-actions empiriques &amp; des signaux faibles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48336"/>
          </a:xfrm>
        </p:spPr>
        <p:txBody>
          <a:bodyPr>
            <a:normAutofit fontScale="92500" lnSpcReduction="20000"/>
          </a:bodyPr>
          <a:lstStyle/>
          <a:p>
            <a:r>
              <a:rPr lang="fr-FR" sz="3500" dirty="0" smtClean="0"/>
              <a:t>Le projet Solalter</a:t>
            </a:r>
            <a:r>
              <a:rPr lang="fr-FR" dirty="0" smtClean="0"/>
              <a:t> </a:t>
            </a:r>
            <a:r>
              <a:rPr lang="fr-FR" sz="2200" dirty="0" smtClean="0"/>
              <a:t>(C</a:t>
            </a:r>
            <a:r>
              <a:rPr lang="fr-FR" sz="2200" dirty="0"/>
              <a:t>. Darrot, J. Noel &amp; B. </a:t>
            </a:r>
            <a:r>
              <a:rPr lang="fr-FR" sz="2200" dirty="0" smtClean="0"/>
              <a:t>Berger)</a:t>
            </a:r>
          </a:p>
          <a:p>
            <a:endParaRPr lang="fr-FR" sz="2000" dirty="0" smtClean="0"/>
          </a:p>
          <a:p>
            <a:pPr algn="just">
              <a:lnSpc>
                <a:spcPct val="140000"/>
              </a:lnSpc>
              <a:spcBef>
                <a:spcPts val="600"/>
              </a:spcBef>
            </a:pPr>
            <a:r>
              <a:rPr lang="fr-FR" sz="2200" dirty="0" smtClean="0">
                <a:solidFill>
                  <a:schemeClr val="tx1"/>
                </a:solidFill>
              </a:rPr>
              <a:t>Trois objectifs majeurs </a:t>
            </a:r>
            <a:endParaRPr lang="fr-FR" sz="22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40000"/>
              </a:lnSpc>
              <a:spcBef>
                <a:spcPts val="600"/>
              </a:spcBef>
              <a:buNone/>
            </a:pPr>
            <a:r>
              <a:rPr lang="fr-FR" sz="1900" dirty="0" smtClean="0">
                <a:solidFill>
                  <a:schemeClr val="tx1"/>
                </a:solidFill>
                <a:latin typeface="Wingdings 3" panose="05040102010807070707" pitchFamily="18" charset="2"/>
              </a:rPr>
              <a:t>A</a:t>
            </a:r>
            <a:r>
              <a:rPr lang="fr-FR" sz="1900" dirty="0" smtClean="0">
                <a:solidFill>
                  <a:schemeClr val="tx1"/>
                </a:solidFill>
              </a:rPr>
              <a:t> Recensement </a:t>
            </a:r>
            <a:r>
              <a:rPr lang="fr-FR" sz="1900" dirty="0">
                <a:solidFill>
                  <a:schemeClr val="tx1"/>
                </a:solidFill>
              </a:rPr>
              <a:t>des initiatives de solidarités alimentaires en Bretagne</a:t>
            </a:r>
          </a:p>
          <a:p>
            <a:pPr marL="0" indent="0" algn="just">
              <a:lnSpc>
                <a:spcPct val="140000"/>
              </a:lnSpc>
              <a:spcBef>
                <a:spcPts val="600"/>
              </a:spcBef>
              <a:buNone/>
            </a:pPr>
            <a:r>
              <a:rPr lang="fr-FR" sz="1900" dirty="0" smtClean="0">
                <a:solidFill>
                  <a:schemeClr val="tx1"/>
                </a:solidFill>
                <a:latin typeface="Wingdings 3" panose="05040102010807070707" pitchFamily="18" charset="2"/>
              </a:rPr>
              <a:t>A</a:t>
            </a:r>
            <a:r>
              <a:rPr lang="fr-FR" sz="1900" dirty="0" smtClean="0">
                <a:solidFill>
                  <a:schemeClr val="tx1"/>
                </a:solidFill>
              </a:rPr>
              <a:t> Mise </a:t>
            </a:r>
            <a:r>
              <a:rPr lang="fr-FR" sz="1900" dirty="0">
                <a:solidFill>
                  <a:schemeClr val="tx1"/>
                </a:solidFill>
              </a:rPr>
              <a:t>en réseau en </a:t>
            </a:r>
            <a:r>
              <a:rPr lang="fr-FR" sz="1900" dirty="0" smtClean="0">
                <a:solidFill>
                  <a:schemeClr val="tx1"/>
                </a:solidFill>
              </a:rPr>
              <a:t>Région</a:t>
            </a:r>
            <a:r>
              <a:rPr lang="fr-FR" sz="1900" dirty="0">
                <a:solidFill>
                  <a:schemeClr val="tx1"/>
                </a:solidFill>
              </a:rPr>
              <a:t>, mutualisation et accompagnement des initiatives</a:t>
            </a:r>
          </a:p>
          <a:p>
            <a:pPr marL="0" indent="0" algn="just">
              <a:lnSpc>
                <a:spcPct val="140000"/>
              </a:lnSpc>
              <a:spcBef>
                <a:spcPts val="600"/>
              </a:spcBef>
              <a:buNone/>
            </a:pPr>
            <a:r>
              <a:rPr lang="fr-FR" sz="1900" dirty="0" smtClean="0">
                <a:solidFill>
                  <a:schemeClr val="tx1"/>
                </a:solidFill>
                <a:latin typeface="Wingdings 3" panose="05040102010807070707" pitchFamily="18" charset="2"/>
              </a:rPr>
              <a:t>A</a:t>
            </a:r>
            <a:r>
              <a:rPr lang="fr-FR" sz="1900" dirty="0" smtClean="0">
                <a:solidFill>
                  <a:schemeClr val="tx1"/>
                </a:solidFill>
              </a:rPr>
              <a:t> Mise </a:t>
            </a:r>
            <a:r>
              <a:rPr lang="fr-FR" sz="1900" dirty="0">
                <a:solidFill>
                  <a:schemeClr val="tx1"/>
                </a:solidFill>
              </a:rPr>
              <a:t>en lisibilité des initiatives, notamment pour l’action politique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fr-FR" sz="20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fr-FR" sz="2200" b="1" i="1" dirty="0" smtClean="0">
                <a:solidFill>
                  <a:schemeClr val="tx1"/>
                </a:solidFill>
              </a:rPr>
              <a:t>Comment les </a:t>
            </a:r>
            <a:r>
              <a:rPr lang="fr-FR" sz="2200" b="1" i="1" dirty="0">
                <a:solidFill>
                  <a:schemeClr val="tx1"/>
                </a:solidFill>
              </a:rPr>
              <a:t>initiatives de solidarités alimentaires permettent un accès à l’alimentation de qualité pour tous sur le territoire breton ?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fr-FR" sz="1900" dirty="0">
                <a:solidFill>
                  <a:schemeClr val="tx1"/>
                </a:solidFill>
                <a:latin typeface="Wingdings 3" panose="05040102010807070707" pitchFamily="18" charset="2"/>
              </a:rPr>
              <a:t>A</a:t>
            </a:r>
            <a:r>
              <a:rPr lang="fr-FR" sz="1900" dirty="0">
                <a:solidFill>
                  <a:schemeClr val="tx1"/>
                </a:solidFill>
              </a:rPr>
              <a:t> </a:t>
            </a:r>
            <a:r>
              <a:rPr lang="fr-FR" sz="1900" dirty="0" err="1">
                <a:solidFill>
                  <a:schemeClr val="tx1"/>
                </a:solidFill>
              </a:rPr>
              <a:t>Re-localisation</a:t>
            </a:r>
            <a:r>
              <a:rPr lang="fr-FR" sz="1900" dirty="0">
                <a:solidFill>
                  <a:schemeClr val="tx1"/>
                </a:solidFill>
              </a:rPr>
              <a:t> </a:t>
            </a:r>
            <a:r>
              <a:rPr lang="fr-FR" sz="1900" dirty="0" smtClean="0">
                <a:solidFill>
                  <a:schemeClr val="tx1"/>
                </a:solidFill>
              </a:rPr>
              <a:t>du secteur de </a:t>
            </a:r>
            <a:r>
              <a:rPr lang="fr-FR" sz="1900" dirty="0">
                <a:solidFill>
                  <a:schemeClr val="tx1"/>
                </a:solidFill>
              </a:rPr>
              <a:t>l’aide </a:t>
            </a:r>
            <a:r>
              <a:rPr lang="fr-FR" sz="1900" dirty="0" smtClean="0">
                <a:solidFill>
                  <a:schemeClr val="tx1"/>
                </a:solidFill>
              </a:rPr>
              <a:t>alimentaire </a:t>
            </a:r>
            <a:r>
              <a:rPr lang="fr-FR" sz="1900" dirty="0" smtClean="0">
                <a:solidFill>
                  <a:schemeClr val="tx1"/>
                </a:solidFill>
                <a:latin typeface="Wingdings 3" panose="05040102010807070707" pitchFamily="18" charset="2"/>
              </a:rPr>
              <a:t>n</a:t>
            </a:r>
            <a:r>
              <a:rPr lang="fr-FR" sz="1900" dirty="0" smtClean="0">
                <a:solidFill>
                  <a:schemeClr val="tx1"/>
                </a:solidFill>
              </a:rPr>
              <a:t> </a:t>
            </a:r>
            <a:r>
              <a:rPr lang="fr-FR" sz="1900" dirty="0">
                <a:solidFill>
                  <a:schemeClr val="tx1"/>
                </a:solidFill>
              </a:rPr>
              <a:t>« Démocratisation » des circuits courts </a:t>
            </a:r>
            <a:r>
              <a:rPr lang="fr-FR" sz="1900" dirty="0" smtClean="0">
                <a:solidFill>
                  <a:schemeClr val="tx1"/>
                </a:solidFill>
              </a:rPr>
              <a:t>alimentaires </a:t>
            </a:r>
            <a:endParaRPr lang="fr-FR" sz="1900" dirty="0">
              <a:solidFill>
                <a:schemeClr val="tx1"/>
              </a:solidFill>
            </a:endParaRPr>
          </a:p>
        </p:txBody>
      </p:sp>
      <p:sp>
        <p:nvSpPr>
          <p:cNvPr id="5" name="Espace réservé du texte 4"/>
          <p:cNvSpPr txBox="1">
            <a:spLocks/>
          </p:cNvSpPr>
          <p:nvPr/>
        </p:nvSpPr>
        <p:spPr>
          <a:xfrm>
            <a:off x="5065712" y="6345883"/>
            <a:ext cx="3538736" cy="4674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  <a:hlinkClick r:id="rId4"/>
              </a:rPr>
              <a:t>http://www.projet-solalter.org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1068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3305581" y="1676998"/>
            <a:ext cx="5802923" cy="5064370"/>
            <a:chOff x="3343961" y="1762531"/>
            <a:chExt cx="5802923" cy="506437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" t="1257" r="3256" b="7433"/>
            <a:stretch/>
          </p:blipFill>
          <p:spPr bwMode="auto">
            <a:xfrm>
              <a:off x="3343961" y="1762531"/>
              <a:ext cx="5802923" cy="5064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e 7"/>
            <p:cNvGrpSpPr/>
            <p:nvPr/>
          </p:nvGrpSpPr>
          <p:grpSpPr>
            <a:xfrm>
              <a:off x="4193502" y="6371366"/>
              <a:ext cx="1867325" cy="432089"/>
              <a:chOff x="442121" y="1962616"/>
              <a:chExt cx="1867325" cy="432089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090" t="94623" r="1736" b="1938"/>
              <a:stretch/>
            </p:blipFill>
            <p:spPr bwMode="auto">
              <a:xfrm>
                <a:off x="621324" y="2203939"/>
                <a:ext cx="1553075" cy="190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349" t="93835" r="26384" b="1579"/>
              <a:stretch/>
            </p:blipFill>
            <p:spPr bwMode="auto">
              <a:xfrm>
                <a:off x="442121" y="1962616"/>
                <a:ext cx="1867325" cy="254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ZoneTexte 8"/>
            <p:cNvSpPr txBox="1"/>
            <p:nvPr/>
          </p:nvSpPr>
          <p:spPr>
            <a:xfrm>
              <a:off x="4633426" y="4098327"/>
              <a:ext cx="515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accent2">
                      <a:lumMod val="50000"/>
                    </a:schemeClr>
                  </a:solidFill>
                </a:rPr>
                <a:t>14</a:t>
              </a:r>
              <a:endParaRPr lang="fr-FR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545011" y="3651175"/>
              <a:ext cx="515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accent2">
                      <a:lumMod val="50000"/>
                    </a:schemeClr>
                  </a:solidFill>
                </a:rPr>
                <a:t>8</a:t>
              </a:r>
              <a:endParaRPr lang="fr-FR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8523552" y="4512705"/>
              <a:ext cx="515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accent2">
                      <a:lumMod val="50000"/>
                    </a:schemeClr>
                  </a:solidFill>
                </a:rPr>
                <a:t>10</a:t>
              </a:r>
              <a:endParaRPr lang="fr-FR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700739" y="4927763"/>
              <a:ext cx="515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accent2">
                      <a:lumMod val="50000"/>
                    </a:schemeClr>
                  </a:solidFill>
                </a:rPr>
                <a:t>11</a:t>
              </a:r>
              <a:endParaRPr lang="fr-FR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2. Des recherches-actions empiriques &amp; des signaux faibles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905000"/>
            <a:ext cx="8363272" cy="4812922"/>
          </a:xfrm>
        </p:spPr>
        <p:txBody>
          <a:bodyPr>
            <a:normAutofit/>
          </a:bodyPr>
          <a:lstStyle/>
          <a:p>
            <a:r>
              <a:rPr lang="fr-FR" dirty="0" smtClean="0"/>
              <a:t>Le projet Solalter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Þ"/>
            </a:pPr>
            <a:r>
              <a:rPr lang="fr-FR" sz="1800" dirty="0">
                <a:solidFill>
                  <a:schemeClr val="tx1"/>
                </a:solidFill>
              </a:rPr>
              <a:t>Identification de dynamiques </a:t>
            </a:r>
            <a:br>
              <a:rPr lang="fr-FR" sz="1800" dirty="0">
                <a:solidFill>
                  <a:schemeClr val="tx1"/>
                </a:solidFill>
              </a:rPr>
            </a:br>
            <a:r>
              <a:rPr lang="fr-FR" sz="1800" dirty="0">
                <a:solidFill>
                  <a:schemeClr val="tx1"/>
                </a:solidFill>
              </a:rPr>
              <a:t>territoriales :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1800" b="1" i="1" dirty="0">
                <a:solidFill>
                  <a:schemeClr val="tx1"/>
                </a:solidFill>
              </a:rPr>
              <a:t>Pluralité des lieux </a:t>
            </a:r>
            <a:r>
              <a:rPr lang="fr-FR" sz="1800" dirty="0">
                <a:solidFill>
                  <a:schemeClr val="tx1"/>
                </a:solidFill>
              </a:rPr>
              <a:t>: </a:t>
            </a:r>
            <a:r>
              <a:rPr lang="fr-FR" sz="1600" dirty="0">
                <a:solidFill>
                  <a:schemeClr val="tx1"/>
                </a:solidFill>
              </a:rPr>
              <a:t>grandes </a:t>
            </a:r>
            <a:br>
              <a:rPr lang="fr-FR" sz="1600" dirty="0">
                <a:solidFill>
                  <a:schemeClr val="tx1"/>
                </a:solidFill>
              </a:rPr>
            </a:br>
            <a:r>
              <a:rPr lang="fr-FR" sz="1600" dirty="0" smtClean="0">
                <a:solidFill>
                  <a:schemeClr val="tx1"/>
                </a:solidFill>
              </a:rPr>
              <a:t>agglomérations, villes </a:t>
            </a:r>
            <a:r>
              <a:rPr lang="fr-FR" sz="1600" dirty="0">
                <a:solidFill>
                  <a:schemeClr val="tx1"/>
                </a:solidFill>
              </a:rPr>
              <a:t>moyennes, </a:t>
            </a:r>
            <a:r>
              <a:rPr lang="fr-FR" sz="1600" dirty="0" smtClean="0">
                <a:solidFill>
                  <a:schemeClr val="tx1"/>
                </a:solidFill>
              </a:rPr>
              <a:t/>
            </a:r>
            <a:br>
              <a:rPr lang="fr-FR" sz="1600" dirty="0" smtClean="0">
                <a:solidFill>
                  <a:schemeClr val="tx1"/>
                </a:solidFill>
              </a:rPr>
            </a:br>
            <a:r>
              <a:rPr lang="fr-FR" sz="1600" dirty="0" smtClean="0">
                <a:solidFill>
                  <a:schemeClr val="tx1"/>
                </a:solidFill>
              </a:rPr>
              <a:t>milieu </a:t>
            </a:r>
            <a:r>
              <a:rPr lang="fr-FR" sz="1600" dirty="0">
                <a:solidFill>
                  <a:schemeClr val="tx1"/>
                </a:solidFill>
              </a:rPr>
              <a:t>rural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1800" b="1" i="1" dirty="0">
                <a:solidFill>
                  <a:schemeClr val="tx1"/>
                </a:solidFill>
              </a:rPr>
              <a:t>Pluralité d’acteurs </a:t>
            </a:r>
            <a:r>
              <a:rPr lang="fr-FR" sz="1800" dirty="0">
                <a:solidFill>
                  <a:schemeClr val="tx1"/>
                </a:solidFill>
              </a:rPr>
              <a:t>: </a:t>
            </a:r>
            <a:r>
              <a:rPr lang="fr-FR" sz="1600" dirty="0">
                <a:solidFill>
                  <a:schemeClr val="tx1"/>
                </a:solidFill>
              </a:rPr>
              <a:t>individus,</a:t>
            </a:r>
            <a:br>
              <a:rPr lang="fr-FR" sz="1600" dirty="0">
                <a:solidFill>
                  <a:schemeClr val="tx1"/>
                </a:solidFill>
              </a:rPr>
            </a:br>
            <a:r>
              <a:rPr lang="fr-FR" sz="1600" dirty="0">
                <a:solidFill>
                  <a:schemeClr val="tx1"/>
                </a:solidFill>
              </a:rPr>
              <a:t>associatifs, collectivités locales, </a:t>
            </a:r>
            <a:br>
              <a:rPr lang="fr-FR" sz="1600" dirty="0">
                <a:solidFill>
                  <a:schemeClr val="tx1"/>
                </a:solidFill>
              </a:rPr>
            </a:br>
            <a:r>
              <a:rPr lang="fr-FR" sz="1600" dirty="0">
                <a:solidFill>
                  <a:schemeClr val="tx1"/>
                </a:solidFill>
              </a:rPr>
              <a:t>entreprises…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1800" b="1" i="1" dirty="0">
                <a:solidFill>
                  <a:schemeClr val="tx1"/>
                </a:solidFill>
              </a:rPr>
              <a:t>Pluralité d’initiatives </a:t>
            </a:r>
            <a:r>
              <a:rPr lang="fr-FR" sz="1800" dirty="0">
                <a:solidFill>
                  <a:schemeClr val="tx1"/>
                </a:solidFill>
              </a:rPr>
              <a:t>:</a:t>
            </a:r>
            <a:br>
              <a:rPr lang="fr-FR" sz="1800" dirty="0">
                <a:solidFill>
                  <a:schemeClr val="tx1"/>
                </a:solidFill>
              </a:rPr>
            </a:br>
            <a:r>
              <a:rPr lang="fr-FR" sz="1600" dirty="0" smtClean="0">
                <a:solidFill>
                  <a:schemeClr val="tx1"/>
                </a:solidFill>
              </a:rPr>
              <a:t>- épiceries </a:t>
            </a:r>
            <a:r>
              <a:rPr lang="fr-FR" sz="1600" dirty="0">
                <a:solidFill>
                  <a:schemeClr val="tx1"/>
                </a:solidFill>
              </a:rPr>
              <a:t>(sociales, solidaires</a:t>
            </a:r>
            <a:r>
              <a:rPr lang="fr-FR" sz="1600" dirty="0" smtClean="0">
                <a:solidFill>
                  <a:schemeClr val="tx1"/>
                </a:solidFill>
              </a:rPr>
              <a:t>)</a:t>
            </a:r>
            <a:r>
              <a:rPr lang="fr-FR" sz="1600" dirty="0">
                <a:solidFill>
                  <a:schemeClr val="tx1"/>
                </a:solidFill>
              </a:rPr>
              <a:t/>
            </a:r>
            <a:br>
              <a:rPr lang="fr-FR" sz="1600" dirty="0">
                <a:solidFill>
                  <a:schemeClr val="tx1"/>
                </a:solidFill>
              </a:rPr>
            </a:br>
            <a:r>
              <a:rPr lang="fr-FR" sz="1600" dirty="0" smtClean="0">
                <a:solidFill>
                  <a:schemeClr val="tx1"/>
                </a:solidFill>
              </a:rPr>
              <a:t>- jardins </a:t>
            </a:r>
            <a:r>
              <a:rPr lang="fr-FR" sz="1600" dirty="0">
                <a:solidFill>
                  <a:schemeClr val="tx1"/>
                </a:solidFill>
              </a:rPr>
              <a:t>collectifs urbains </a:t>
            </a:r>
            <a:br>
              <a:rPr lang="fr-FR" sz="1600" dirty="0">
                <a:solidFill>
                  <a:schemeClr val="tx1"/>
                </a:solidFill>
              </a:rPr>
            </a:br>
            <a:r>
              <a:rPr lang="fr-FR" sz="1600" dirty="0">
                <a:solidFill>
                  <a:schemeClr val="tx1"/>
                </a:solidFill>
              </a:rPr>
              <a:t>(partagés, insertion...) ; </a:t>
            </a:r>
            <a:br>
              <a:rPr lang="fr-FR" sz="1600" dirty="0">
                <a:solidFill>
                  <a:schemeClr val="tx1"/>
                </a:solidFill>
              </a:rPr>
            </a:br>
            <a:r>
              <a:rPr lang="fr-FR" sz="1600" dirty="0" smtClean="0">
                <a:solidFill>
                  <a:schemeClr val="tx1"/>
                </a:solidFill>
              </a:rPr>
              <a:t>- groupements </a:t>
            </a:r>
            <a:r>
              <a:rPr lang="fr-FR" sz="1600" dirty="0">
                <a:solidFill>
                  <a:schemeClr val="tx1"/>
                </a:solidFill>
              </a:rPr>
              <a:t>d’achat solidaires </a:t>
            </a:r>
            <a:br>
              <a:rPr lang="fr-FR" sz="1600" dirty="0">
                <a:solidFill>
                  <a:schemeClr val="tx1"/>
                </a:solidFill>
              </a:rPr>
            </a:br>
            <a:r>
              <a:rPr lang="fr-FR" sz="1600" dirty="0">
                <a:solidFill>
                  <a:schemeClr val="tx1"/>
                </a:solidFill>
              </a:rPr>
              <a:t>(AMAP, marchés</a:t>
            </a:r>
            <a:r>
              <a:rPr lang="fr-FR" sz="1600" dirty="0" smtClean="0">
                <a:solidFill>
                  <a:schemeClr val="tx1"/>
                </a:solidFill>
              </a:rPr>
              <a:t>…)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1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PSD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B70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étal">
      <a:majorFont>
        <a:latin typeface="Eurostile"/>
        <a:ea typeface=""/>
        <a:cs typeface=""/>
        <a:font script="Jpan" typeface="メイリオ"/>
      </a:majorFont>
      <a:minorFont>
        <a:latin typeface="Eurostile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10610</TotalTime>
  <Words>658</Words>
  <Application>Microsoft Office PowerPoint</Application>
  <PresentationFormat>Affichage à l'écran (4:3)</PresentationFormat>
  <Paragraphs>158</Paragraphs>
  <Slides>16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Arial Bold</vt:lpstr>
      <vt:lpstr>Calibri</vt:lpstr>
      <vt:lpstr>Cambria-Bold</vt:lpstr>
      <vt:lpstr>Eurostile</vt:lpstr>
      <vt:lpstr>Symbol</vt:lpstr>
      <vt:lpstr>Wingdings 3</vt:lpstr>
      <vt:lpstr>Thème Office</vt:lpstr>
      <vt:lpstr>Accessibilité &amp; justice alimentaire</vt:lpstr>
      <vt:lpstr>1. Des éléments de contexte</vt:lpstr>
      <vt:lpstr>1. Des éléments de contexte</vt:lpstr>
      <vt:lpstr>2. Des recherches-actions empiriques &amp; des signaux faibles</vt:lpstr>
      <vt:lpstr>2. Des recherches-actions empiriques &amp; des signaux faibles</vt:lpstr>
      <vt:lpstr>2. Des recherches-actions empiriques &amp; des signaux faibles</vt:lpstr>
      <vt:lpstr>2. Des recherches-actions empiriques &amp; des signaux faibles</vt:lpstr>
      <vt:lpstr>2. Des recherches-actions empiriques &amp; des signaux faibles</vt:lpstr>
      <vt:lpstr>2. Des recherches-actions empiriques &amp; des signaux faibles</vt:lpstr>
      <vt:lpstr>3. Des questionnements sur l’accessibilité alimentaire</vt:lpstr>
      <vt:lpstr>3. Des questionnements sur l’accessibilité alimentaire</vt:lpstr>
      <vt:lpstr>3. Des questionnements sur l’accessibilité alimentaire</vt:lpstr>
      <vt:lpstr>3. Des questionnements sur l’accessibilité alimentaire</vt:lpstr>
      <vt:lpstr>3. Des questionnements sur l’accessibilité alimentaire</vt:lpstr>
      <vt:lpstr>3. Des questionnements sur l’accessibilité alimentaire</vt:lpstr>
      <vt:lpstr>Merci… et place aux questions</vt:lpstr>
    </vt:vector>
  </TitlesOfParts>
  <Company>INRA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mmartignon</dc:creator>
  <cp:lastModifiedBy>Les Jus</cp:lastModifiedBy>
  <cp:revision>201</cp:revision>
  <dcterms:created xsi:type="dcterms:W3CDTF">2014-09-28T14:29:26Z</dcterms:created>
  <dcterms:modified xsi:type="dcterms:W3CDTF">2016-11-28T11:42:35Z</dcterms:modified>
</cp:coreProperties>
</file>