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7"/>
  </p:notesMasterIdLst>
  <p:sldIdLst>
    <p:sldId id="309" r:id="rId2"/>
    <p:sldId id="324" r:id="rId3"/>
    <p:sldId id="341" r:id="rId4"/>
    <p:sldId id="325" r:id="rId5"/>
    <p:sldId id="329" r:id="rId6"/>
    <p:sldId id="328" r:id="rId7"/>
    <p:sldId id="263" r:id="rId8"/>
    <p:sldId id="359" r:id="rId9"/>
    <p:sldId id="361" r:id="rId10"/>
    <p:sldId id="373" r:id="rId11"/>
    <p:sldId id="362" r:id="rId12"/>
    <p:sldId id="395" r:id="rId13"/>
    <p:sldId id="379" r:id="rId14"/>
    <p:sldId id="380" r:id="rId15"/>
    <p:sldId id="382" r:id="rId16"/>
    <p:sldId id="384" r:id="rId17"/>
    <p:sldId id="401" r:id="rId18"/>
    <p:sldId id="385" r:id="rId19"/>
    <p:sldId id="402" r:id="rId20"/>
    <p:sldId id="391" r:id="rId21"/>
    <p:sldId id="389" r:id="rId22"/>
    <p:sldId id="396" r:id="rId23"/>
    <p:sldId id="403" r:id="rId24"/>
    <p:sldId id="398" r:id="rId25"/>
    <p:sldId id="399"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46" autoAdjust="0"/>
    <p:restoredTop sz="93759" autoAdjust="0"/>
  </p:normalViewPr>
  <p:slideViewPr>
    <p:cSldViewPr snapToGrid="0">
      <p:cViewPr varScale="1">
        <p:scale>
          <a:sx n="86" d="100"/>
          <a:sy n="86" d="100"/>
        </p:scale>
        <p:origin x="10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55033-D460-460B-89F3-6623A80302A5}" type="datetimeFigureOut">
              <a:rPr lang="fr-FR" smtClean="0"/>
              <a:t>23/03/2016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D2727-0173-40CC-90C7-EC79405A891B}" type="slidenum">
              <a:rPr lang="fr-FR" smtClean="0"/>
              <a:t>‹N°›</a:t>
            </a:fld>
            <a:endParaRPr lang="fr-FR"/>
          </a:p>
        </p:txBody>
      </p:sp>
    </p:spTree>
    <p:extLst>
      <p:ext uri="{BB962C8B-B14F-4D97-AF65-F5344CB8AC3E}">
        <p14:creationId xmlns:p14="http://schemas.microsoft.com/office/powerpoint/2010/main" val="263709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6E0218D-1F35-4B87-A909-2C9BC41CB359}" type="slidenum">
              <a:rPr lang="fr-FR" smtClean="0"/>
              <a:t>1</a:t>
            </a:fld>
            <a:endParaRPr lang="fr-FR"/>
          </a:p>
        </p:txBody>
      </p:sp>
    </p:spTree>
    <p:extLst>
      <p:ext uri="{BB962C8B-B14F-4D97-AF65-F5344CB8AC3E}">
        <p14:creationId xmlns:p14="http://schemas.microsoft.com/office/powerpoint/2010/main" val="3641146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9650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5140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67372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9710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07249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51105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2184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1331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82286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735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5D2727-0173-40CC-90C7-EC79405A891B}" type="slidenum">
              <a:rPr lang="fr-FR" smtClean="0"/>
              <a:t>2</a:t>
            </a:fld>
            <a:endParaRPr lang="fr-FR"/>
          </a:p>
        </p:txBody>
      </p:sp>
    </p:spTree>
    <p:extLst>
      <p:ext uri="{BB962C8B-B14F-4D97-AF65-F5344CB8AC3E}">
        <p14:creationId xmlns:p14="http://schemas.microsoft.com/office/powerpoint/2010/main" val="628133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94971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06596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12373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722071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1252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11338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4063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4063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4063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85D2727-0173-40CC-90C7-EC79405A891B}" type="slidenum">
              <a:rPr lang="fr-FR" smtClean="0"/>
              <a:t>7</a:t>
            </a:fld>
            <a:endParaRPr lang="fr-FR"/>
          </a:p>
        </p:txBody>
      </p:sp>
    </p:spTree>
    <p:extLst>
      <p:ext uri="{BB962C8B-B14F-4D97-AF65-F5344CB8AC3E}">
        <p14:creationId xmlns:p14="http://schemas.microsoft.com/office/powerpoint/2010/main" val="628133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3859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0893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6031DC2-732B-4774-9832-E74B6083D8E5}" type="datetime1">
              <a:rPr lang="fr-FR" smtClean="0"/>
              <a:t>23/03/2016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335749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369E96B-2F7A-47FE-9E31-841B44188E62}" type="datetime1">
              <a:rPr lang="fr-FR" smtClean="0"/>
              <a:t>23/03/2016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417490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9445B71-9788-42A7-935F-8BA589263362}" type="datetime1">
              <a:rPr lang="fr-FR" smtClean="0"/>
              <a:t>23/03/2016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B6E153-1803-4F70-B827-825F7BB8C07E}"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7803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F939A5E-25F4-4260-83BF-7305B80B3129}" type="datetime1">
              <a:rPr lang="fr-FR" smtClean="0"/>
              <a:t>23/03/2016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2788005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B282F57-B0C2-460E-A39A-A8A11968B7A8}" type="datetime1">
              <a:rPr lang="fr-FR" smtClean="0"/>
              <a:t>23/03/2016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B6E153-1803-4F70-B827-825F7BB8C07E}"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35305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F9F3581-4315-416F-9FF0-C9598E432BE7}" type="datetime1">
              <a:rPr lang="fr-FR" smtClean="0"/>
              <a:t>23/03/2016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1928429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892175E-1AE9-479E-B6B2-F64F59FACC35}" type="datetime1">
              <a:rPr lang="fr-FR" smtClean="0"/>
              <a:t>23/03/2016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2704340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180A3CD-2899-4C16-89CE-25C9CABFA145}" type="datetime1">
              <a:rPr lang="fr-FR" smtClean="0"/>
              <a:t>23/03/2016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362653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4409986-2406-4F62-843B-7B61E878B627}" type="datetime1">
              <a:rPr lang="fr-FR" smtClean="0"/>
              <a:t>23/03/2016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266472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40CA9DF-CFA7-4E98-B989-71FB5570BC1C}" type="datetime1">
              <a:rPr lang="fr-FR" smtClean="0"/>
              <a:t>23/03/2016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182181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EFB34E2-F5D5-4E1D-98C4-DE11DE91AADE}" type="datetime1">
              <a:rPr lang="fr-FR" smtClean="0"/>
              <a:t>23/03/2016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200287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F2CAF5D6-5EEF-4A24-9087-9C8D742CAFB6}" type="datetime1">
              <a:rPr lang="fr-FR" smtClean="0"/>
              <a:t>23/03/2016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82776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AA8620D-E8D7-4941-8B8D-561B865DF68E}" type="datetime1">
              <a:rPr lang="fr-FR" smtClean="0"/>
              <a:t>23/03/2016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407314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EDE2D-FA0E-41ED-AFF2-2F6D18C6D30E}" type="datetime1">
              <a:rPr lang="fr-FR" smtClean="0"/>
              <a:t>23/03/2016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74756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B4F173A-7710-4CFB-AD8C-90710D13C111}" type="datetime1">
              <a:rPr lang="fr-FR" smtClean="0"/>
              <a:t>23/03/2016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3572228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3994C81-E52C-4421-899E-31E7F5CE8400}" type="datetime1">
              <a:rPr lang="fr-FR" smtClean="0"/>
              <a:t>23/03/2016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FB6E153-1803-4F70-B827-825F7BB8C07E}" type="slidenum">
              <a:rPr lang="fr-FR" smtClean="0"/>
              <a:t>‹N°›</a:t>
            </a:fld>
            <a:endParaRPr lang="fr-FR"/>
          </a:p>
        </p:txBody>
      </p:sp>
    </p:spTree>
    <p:extLst>
      <p:ext uri="{BB962C8B-B14F-4D97-AF65-F5344CB8AC3E}">
        <p14:creationId xmlns:p14="http://schemas.microsoft.com/office/powerpoint/2010/main" val="208286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3155E2C-536A-4EE6-BA04-5166FD717ED6}" type="datetime1">
              <a:rPr lang="fr-FR" smtClean="0"/>
              <a:t>23/03/2016</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FB6E153-1803-4F70-B827-825F7BB8C07E}" type="slidenum">
              <a:rPr lang="fr-FR" smtClean="0"/>
              <a:t>‹N°›</a:t>
            </a:fld>
            <a:endParaRPr lang="fr-FR"/>
          </a:p>
        </p:txBody>
      </p:sp>
    </p:spTree>
    <p:extLst>
      <p:ext uri="{BB962C8B-B14F-4D97-AF65-F5344CB8AC3E}">
        <p14:creationId xmlns:p14="http://schemas.microsoft.com/office/powerpoint/2010/main" val="8835370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7.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8.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8.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jpeg"/><Relationship Id="rId7" Type="http://schemas.openxmlformats.org/officeDocument/2006/relationships/image" Target="../media/image11.jpeg"/><Relationship Id="rId12" Type="http://schemas.microsoft.com/office/2007/relationships/hdphoto" Target="../media/hdphoto5.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4.wmf"/><Relationship Id="rId4" Type="http://schemas.openxmlformats.org/officeDocument/2006/relationships/image" Target="../media/image7.png"/><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09636" y="1203386"/>
            <a:ext cx="6653967" cy="1450527"/>
          </a:xfrm>
        </p:spPr>
        <p:txBody>
          <a:bodyPr>
            <a:normAutofit fontScale="90000"/>
          </a:bodyPr>
          <a:lstStyle/>
          <a:p>
            <a:pPr algn="ctr"/>
            <a:r>
              <a:rPr lang="fr-FR" sz="3200" b="1" dirty="0" smtClean="0"/>
              <a:t>Circuits alimentaires et dynamiques de solidarités territoriales</a:t>
            </a:r>
            <a:r>
              <a:rPr lang="fr-FR" sz="3200" b="1" dirty="0"/>
              <a:t/>
            </a:r>
            <a:br>
              <a:rPr lang="fr-FR" sz="3200" b="1" dirty="0"/>
            </a:br>
            <a:r>
              <a:rPr lang="fr-FR" sz="1500" i="1" dirty="0"/>
              <a:t> </a:t>
            </a:r>
            <a:r>
              <a:rPr lang="fr-FR" sz="2175" i="1" dirty="0"/>
              <a:t/>
            </a:r>
            <a:br>
              <a:rPr lang="fr-FR" sz="2175" i="1" dirty="0"/>
            </a:br>
            <a:r>
              <a:rPr lang="fr-FR" sz="1650" b="1" dirty="0"/>
              <a:t>Retour </a:t>
            </a:r>
            <a:r>
              <a:rPr lang="fr-FR" sz="1650" b="1" dirty="0" smtClean="0"/>
              <a:t>d’expériences sur les recherche-actions </a:t>
            </a:r>
            <a:br>
              <a:rPr lang="fr-FR" sz="1650" b="1" dirty="0" smtClean="0"/>
            </a:br>
            <a:r>
              <a:rPr lang="fr-FR" sz="1650" b="1" dirty="0" smtClean="0"/>
              <a:t>VALPARESO (2012-2014) et SOLALTER </a:t>
            </a:r>
            <a:r>
              <a:rPr lang="fr-FR" sz="1650" b="1" dirty="0"/>
              <a:t>(2013-2015)</a:t>
            </a:r>
          </a:p>
        </p:txBody>
      </p:sp>
      <p:sp>
        <p:nvSpPr>
          <p:cNvPr id="22" name="Sous-titre 5"/>
          <p:cNvSpPr txBox="1">
            <a:spLocks/>
          </p:cNvSpPr>
          <p:nvPr/>
        </p:nvSpPr>
        <p:spPr>
          <a:xfrm>
            <a:off x="2787793" y="6281476"/>
            <a:ext cx="3815534" cy="553078"/>
          </a:xfrm>
          <a:prstGeom prst="rect">
            <a:avLst/>
          </a:prstGeom>
        </p:spPr>
        <p:txBody>
          <a:bodyPr vert="horz" lIns="68580" tIns="34290" rIns="68580" bIns="3429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pPr>
            <a:r>
              <a:rPr lang="fr-FR" sz="1500" b="1" dirty="0">
                <a:solidFill>
                  <a:schemeClr val="accent1"/>
                </a:solidFill>
                <a:latin typeface="+mj-lt"/>
                <a:ea typeface="+mj-ea"/>
                <a:cs typeface="+mj-cs"/>
              </a:rPr>
              <a:t>Julien NOEL (</a:t>
            </a:r>
            <a:r>
              <a:rPr lang="fr-FR" sz="1500" b="1" dirty="0" smtClean="0">
                <a:solidFill>
                  <a:schemeClr val="accent1"/>
                </a:solidFill>
                <a:latin typeface="+mj-lt"/>
                <a:ea typeface="+mj-ea"/>
                <a:cs typeface="+mj-cs"/>
              </a:rPr>
              <a:t>Géographe</a:t>
            </a:r>
          </a:p>
          <a:p>
            <a:pPr algn="l">
              <a:spcBef>
                <a:spcPts val="0"/>
              </a:spcBef>
            </a:pPr>
            <a:r>
              <a:rPr lang="fr-FR" sz="1500" b="1" dirty="0" smtClean="0">
                <a:solidFill>
                  <a:schemeClr val="accent1"/>
                </a:solidFill>
                <a:latin typeface="+mj-lt"/>
                <a:ea typeface="+mj-ea"/>
                <a:cs typeface="+mj-cs"/>
              </a:rPr>
              <a:t>Université Angers, ESO UMR 6590-CNRS)</a:t>
            </a:r>
            <a:endParaRPr lang="fr-FR" sz="1500" b="1" dirty="0">
              <a:solidFill>
                <a:schemeClr val="accent1"/>
              </a:solidFill>
              <a:latin typeface="+mj-lt"/>
              <a:ea typeface="+mj-ea"/>
              <a:cs typeface="+mj-cs"/>
            </a:endParaRPr>
          </a:p>
        </p:txBody>
      </p:sp>
      <p:sp>
        <p:nvSpPr>
          <p:cNvPr id="27" name="Rectangle 26"/>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24" name="Picture 2" descr="Résultat de recherche d'images pour &quot;SOLALT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772" y="5052"/>
            <a:ext cx="1262668" cy="1257057"/>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5" descr="2013_05_27_Logo_VALPARESO_.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4" y="25445"/>
            <a:ext cx="1395871" cy="38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P1060446"/>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6289" y="2776379"/>
            <a:ext cx="3754608" cy="28167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Afficher l'image d'orig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8255" y="5967778"/>
            <a:ext cx="895350" cy="8667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3327" y="6053503"/>
            <a:ext cx="1400175" cy="78105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Epicerie sociale, dans la Maison de la solidarité"/>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92968" y="2776379"/>
            <a:ext cx="3781238" cy="2835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18717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018663" cy="62732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smtClean="0"/>
              <a:t>Méthodologie de projet similaire</a:t>
            </a:r>
            <a:endParaRPr lang="fr-FR" sz="28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6" name="Picture 2" descr="Résultat de recherche d'images pour &quot;SOLALT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744" y="1049436"/>
            <a:ext cx="1612256" cy="1605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2"/>
          <p:cNvSpPr txBox="1">
            <a:spLocks/>
          </p:cNvSpPr>
          <p:nvPr/>
        </p:nvSpPr>
        <p:spPr>
          <a:xfrm>
            <a:off x="392060" y="1896430"/>
            <a:ext cx="7139683" cy="47820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Démarche </a:t>
            </a:r>
            <a:r>
              <a:rPr lang="fr-FR" sz="2000" dirty="0">
                <a:solidFill>
                  <a:schemeClr val="accent4"/>
                </a:solidFill>
              </a:rPr>
              <a:t>exploratoire de recherche-action</a:t>
            </a:r>
          </a:p>
          <a:p>
            <a:pPr marL="514350" lvl="1" indent="0">
              <a:buNone/>
            </a:pPr>
            <a:r>
              <a:rPr lang="fr-FR" dirty="0" smtClean="0">
                <a:solidFill>
                  <a:schemeClr val="tx1"/>
                </a:solidFill>
              </a:rPr>
              <a:t>- </a:t>
            </a:r>
            <a:r>
              <a:rPr lang="fr-FR" dirty="0">
                <a:solidFill>
                  <a:schemeClr val="tx1"/>
                </a:solidFill>
              </a:rPr>
              <a:t>Recensement </a:t>
            </a:r>
            <a:r>
              <a:rPr lang="fr-FR" dirty="0" smtClean="0">
                <a:solidFill>
                  <a:schemeClr val="tx1"/>
                </a:solidFill>
              </a:rPr>
              <a:t>d’initiatives, diagnostics territoriaux /filières, grille </a:t>
            </a:r>
            <a:r>
              <a:rPr lang="fr-FR" dirty="0">
                <a:solidFill>
                  <a:schemeClr val="tx1"/>
                </a:solidFill>
              </a:rPr>
              <a:t>de lecture </a:t>
            </a:r>
            <a:r>
              <a:rPr lang="fr-FR" dirty="0" smtClean="0">
                <a:solidFill>
                  <a:schemeClr val="tx1"/>
                </a:solidFill>
              </a:rPr>
              <a:t>typologique</a:t>
            </a:r>
          </a:p>
          <a:p>
            <a:pPr marL="514350" lvl="1" indent="0">
              <a:buNone/>
            </a:pPr>
            <a:r>
              <a:rPr lang="fr-FR" dirty="0" smtClean="0">
                <a:solidFill>
                  <a:schemeClr val="tx1"/>
                </a:solidFill>
              </a:rPr>
              <a:t>- Enquêtes qualitatives diverses : entretiens semi-directifs, focus-group, observations participantes,…</a:t>
            </a:r>
          </a:p>
          <a:p>
            <a:pPr marL="514350" lvl="1" indent="0">
              <a:buNone/>
            </a:pPr>
            <a:r>
              <a:rPr lang="fr-FR" dirty="0" smtClean="0">
                <a:solidFill>
                  <a:schemeClr val="tx1"/>
                </a:solidFill>
              </a:rPr>
              <a:t>- </a:t>
            </a:r>
            <a:r>
              <a:rPr lang="fr-FR" dirty="0">
                <a:solidFill>
                  <a:schemeClr val="tx1"/>
                </a:solidFill>
              </a:rPr>
              <a:t>Aide à la structuration d’expériences de terrain</a:t>
            </a:r>
            <a:br>
              <a:rPr lang="fr-FR" dirty="0">
                <a:solidFill>
                  <a:schemeClr val="tx1"/>
                </a:solidFill>
              </a:rPr>
            </a:br>
            <a:r>
              <a:rPr lang="fr-FR" dirty="0">
                <a:solidFill>
                  <a:schemeClr val="tx1"/>
                </a:solidFill>
                <a:latin typeface="Wingdings 3" panose="05040102010807070707" pitchFamily="18" charset="2"/>
              </a:rPr>
              <a:t>A</a:t>
            </a:r>
            <a:r>
              <a:rPr lang="fr-FR" dirty="0">
                <a:solidFill>
                  <a:schemeClr val="tx1"/>
                </a:solidFill>
              </a:rPr>
              <a:t> trajectoire des initiatives, facteurs de réussite/échec, marge de progression...</a:t>
            </a:r>
          </a:p>
          <a:p>
            <a:pPr marL="914400" lvl="2" indent="0">
              <a:buNone/>
            </a:pPr>
            <a:endParaRPr lang="fr-FR" sz="1000" dirty="0"/>
          </a:p>
          <a:p>
            <a:r>
              <a:rPr lang="fr-FR" sz="2000" dirty="0">
                <a:solidFill>
                  <a:schemeClr val="accent4"/>
                </a:solidFill>
              </a:rPr>
              <a:t>Capitalisation </a:t>
            </a:r>
            <a:r>
              <a:rPr lang="fr-FR" sz="2000" dirty="0" smtClean="0">
                <a:solidFill>
                  <a:schemeClr val="accent4"/>
                </a:solidFill>
              </a:rPr>
              <a:t>d’outils, méthodes </a:t>
            </a:r>
            <a:r>
              <a:rPr lang="fr-FR" sz="2000" dirty="0">
                <a:solidFill>
                  <a:schemeClr val="accent4"/>
                </a:solidFill>
              </a:rPr>
              <a:t>et transfert d’expertise</a:t>
            </a:r>
          </a:p>
          <a:p>
            <a:pPr marL="514350" lvl="1" indent="0">
              <a:buNone/>
            </a:pPr>
            <a:r>
              <a:rPr lang="fr-FR" dirty="0" smtClean="0">
                <a:solidFill>
                  <a:schemeClr val="tx1"/>
                </a:solidFill>
              </a:rPr>
              <a:t>- Fiches </a:t>
            </a:r>
            <a:r>
              <a:rPr lang="fr-FR" dirty="0">
                <a:solidFill>
                  <a:schemeClr val="tx1"/>
                </a:solidFill>
              </a:rPr>
              <a:t>expériences + monographies</a:t>
            </a:r>
          </a:p>
          <a:p>
            <a:pPr marL="514350" lvl="1" indent="0">
              <a:buNone/>
            </a:pPr>
            <a:r>
              <a:rPr lang="fr-FR" dirty="0">
                <a:solidFill>
                  <a:schemeClr val="tx1"/>
                </a:solidFill>
              </a:rPr>
              <a:t>- Site Internet </a:t>
            </a:r>
            <a:r>
              <a:rPr lang="fr-FR" dirty="0" smtClean="0">
                <a:solidFill>
                  <a:schemeClr val="tx1"/>
                </a:solidFill>
              </a:rPr>
              <a:t>/ Guide </a:t>
            </a:r>
            <a:r>
              <a:rPr lang="fr-FR" dirty="0">
                <a:solidFill>
                  <a:schemeClr val="tx1"/>
                </a:solidFill>
              </a:rPr>
              <a:t>méthodologique</a:t>
            </a:r>
          </a:p>
          <a:p>
            <a:pPr marL="514350" lvl="1" indent="0">
              <a:buNone/>
            </a:pPr>
            <a:endParaRPr lang="fr-FR" dirty="0">
              <a:solidFill>
                <a:schemeClr val="tx1"/>
              </a:solidFill>
            </a:endParaRPr>
          </a:p>
        </p:txBody>
      </p:sp>
      <p:pic>
        <p:nvPicPr>
          <p:cNvPr id="21" name="Image 5" descr="2013_05_27_Logo_VALPARESO_.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4836" y="1228530"/>
            <a:ext cx="1882532" cy="51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8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Etudes de cas emblématiques de SAT solidaires</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2" y="1896430"/>
            <a:ext cx="7123860" cy="4750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Projet Valpareso : Amap Poisson Yeu-Nantes</a:t>
            </a:r>
            <a:endParaRPr lang="fr-FR" sz="2000" dirty="0">
              <a:solidFill>
                <a:schemeClr val="accent4"/>
              </a:solidFill>
            </a:endParaRPr>
          </a:p>
          <a:p>
            <a:pPr marL="0" indent="0">
              <a:spcBef>
                <a:spcPts val="600"/>
              </a:spcBef>
              <a:buNone/>
            </a:pPr>
            <a:r>
              <a:rPr lang="fr-FR" sz="1600" dirty="0" smtClean="0">
                <a:solidFill>
                  <a:schemeClr val="tx1"/>
                </a:solidFill>
              </a:rPr>
              <a:t>- Mise en œuvre d’un circuit court / proximité alimentaire dans la filière halieutique ligérienne face aux difficultés chroniques du secteur </a:t>
            </a:r>
            <a:r>
              <a:rPr lang="fr-FR" sz="1600" dirty="0" err="1" smtClean="0">
                <a:solidFill>
                  <a:schemeClr val="tx1"/>
                </a:solidFill>
              </a:rPr>
              <a:t>ogien</a:t>
            </a:r>
            <a:r>
              <a:rPr lang="fr-FR" sz="1600" dirty="0">
                <a:solidFill>
                  <a:schemeClr val="tx1"/>
                </a:solidFill>
              </a:rPr>
              <a:t/>
            </a:r>
            <a:br>
              <a:rPr lang="fr-FR" sz="1600" dirty="0">
                <a:solidFill>
                  <a:schemeClr val="tx1"/>
                </a:solidFill>
              </a:rPr>
            </a:br>
            <a:r>
              <a:rPr lang="fr-FR" sz="1600" dirty="0" smtClean="0">
                <a:solidFill>
                  <a:schemeClr val="tx1"/>
                </a:solidFill>
              </a:rPr>
              <a:t>- </a:t>
            </a:r>
            <a:r>
              <a:rPr lang="fr-FR" sz="1600" dirty="0">
                <a:solidFill>
                  <a:schemeClr val="tx1"/>
                </a:solidFill>
              </a:rPr>
              <a:t>Double originalité </a:t>
            </a:r>
            <a:r>
              <a:rPr lang="fr-FR" sz="1600" dirty="0" smtClean="0">
                <a:solidFill>
                  <a:schemeClr val="tx1"/>
                </a:solidFill>
              </a:rPr>
              <a:t>: le </a:t>
            </a:r>
            <a:r>
              <a:rPr lang="fr-FR" sz="1600" dirty="0">
                <a:solidFill>
                  <a:schemeClr val="tx1"/>
                </a:solidFill>
              </a:rPr>
              <a:t>produit commercialisé (le poisson) et la localisation insulaire de producteurs qui vendent sur le continent </a:t>
            </a:r>
          </a:p>
          <a:p>
            <a:pPr marL="0" indent="0" algn="just">
              <a:buNone/>
            </a:pPr>
            <a:r>
              <a:rPr lang="fr-FR" sz="1200" dirty="0" smtClean="0">
                <a:solidFill>
                  <a:schemeClr val="tx1"/>
                </a:solidFill>
                <a:latin typeface="Wingdings 3" panose="05040102010807070707" pitchFamily="18" charset="2"/>
              </a:rPr>
              <a:t>A</a:t>
            </a:r>
            <a:r>
              <a:rPr lang="fr-FR" sz="1200" dirty="0" smtClean="0">
                <a:solidFill>
                  <a:schemeClr val="tx1"/>
                </a:solidFill>
              </a:rPr>
              <a:t> NOEL </a:t>
            </a:r>
            <a:r>
              <a:rPr lang="fr-FR" sz="1200" dirty="0">
                <a:solidFill>
                  <a:schemeClr val="tx1"/>
                </a:solidFill>
              </a:rPr>
              <a:t>J., LE GREL L., DUFEU I., 2016 (</a:t>
            </a:r>
            <a:r>
              <a:rPr lang="fr-FR" sz="1200" i="1" dirty="0">
                <a:solidFill>
                  <a:schemeClr val="tx1"/>
                </a:solidFill>
              </a:rPr>
              <a:t>sous presse</a:t>
            </a:r>
            <a:r>
              <a:rPr lang="fr-FR" sz="1200" dirty="0">
                <a:solidFill>
                  <a:schemeClr val="tx1"/>
                </a:solidFill>
              </a:rPr>
              <a:t>). « L’Amap poisson Yeu-Nantes, un circuit de proximité </a:t>
            </a:r>
            <a:r>
              <a:rPr lang="fr-FR" sz="1200" dirty="0" err="1">
                <a:solidFill>
                  <a:schemeClr val="tx1"/>
                </a:solidFill>
              </a:rPr>
              <a:t>halio</a:t>
            </a:r>
            <a:r>
              <a:rPr lang="fr-FR" sz="1200" dirty="0">
                <a:solidFill>
                  <a:schemeClr val="tx1"/>
                </a:solidFill>
              </a:rPr>
              <a:t>-alimentaire territorialisé ». In MUNDLER P., ROUCHIER J., </a:t>
            </a:r>
            <a:r>
              <a:rPr lang="fr-FR" sz="1200" i="1" dirty="0">
                <a:solidFill>
                  <a:schemeClr val="tx1"/>
                </a:solidFill>
              </a:rPr>
              <a:t>Alimentation et proximités : jeux d'acteurs et territoires</a:t>
            </a:r>
            <a:r>
              <a:rPr lang="fr-FR" sz="1200" dirty="0">
                <a:solidFill>
                  <a:schemeClr val="tx1"/>
                </a:solidFill>
              </a:rPr>
              <a:t>, Dijon, </a:t>
            </a:r>
            <a:r>
              <a:rPr lang="fr-FR" sz="1200" dirty="0" err="1">
                <a:solidFill>
                  <a:schemeClr val="tx1"/>
                </a:solidFill>
              </a:rPr>
              <a:t>Educagri</a:t>
            </a:r>
            <a:r>
              <a:rPr lang="fr-FR" sz="1200" dirty="0">
                <a:solidFill>
                  <a:schemeClr val="tx1"/>
                </a:solidFill>
              </a:rPr>
              <a:t>, collection « Transversales », chapitre </a:t>
            </a:r>
            <a:r>
              <a:rPr lang="fr-FR" sz="1200" dirty="0" smtClean="0">
                <a:solidFill>
                  <a:schemeClr val="tx1"/>
                </a:solidFill>
              </a:rPr>
              <a:t>17.</a:t>
            </a:r>
            <a:endParaRPr lang="fr-FR" sz="1200" dirty="0">
              <a:solidFill>
                <a:schemeClr val="tx1"/>
              </a:solidFill>
            </a:endParaRPr>
          </a:p>
          <a:p>
            <a:pPr marL="0" indent="0" algn="just">
              <a:buNone/>
            </a:pPr>
            <a:endParaRPr lang="fr-FR" sz="1600" dirty="0" smtClean="0">
              <a:solidFill>
                <a:schemeClr val="tx1"/>
              </a:solidFill>
            </a:endParaRPr>
          </a:p>
          <a:p>
            <a:pPr algn="just">
              <a:spcBef>
                <a:spcPts val="600"/>
              </a:spcBef>
            </a:pPr>
            <a:r>
              <a:rPr lang="fr-FR" sz="2000" dirty="0">
                <a:solidFill>
                  <a:schemeClr val="accent4"/>
                </a:solidFill>
              </a:rPr>
              <a:t>Projet </a:t>
            </a:r>
            <a:r>
              <a:rPr lang="fr-FR" sz="2000" dirty="0" smtClean="0">
                <a:solidFill>
                  <a:schemeClr val="accent4"/>
                </a:solidFill>
              </a:rPr>
              <a:t>Solalter </a:t>
            </a:r>
            <a:r>
              <a:rPr lang="fr-FR" sz="2000" dirty="0">
                <a:solidFill>
                  <a:schemeClr val="accent4"/>
                </a:solidFill>
              </a:rPr>
              <a:t>: </a:t>
            </a:r>
            <a:r>
              <a:rPr lang="fr-FR" sz="2000" dirty="0" smtClean="0">
                <a:solidFill>
                  <a:schemeClr val="accent4"/>
                </a:solidFill>
              </a:rPr>
              <a:t>Epicerie sociale de Lorient</a:t>
            </a:r>
            <a:endParaRPr lang="fr-FR" sz="2000" dirty="0">
              <a:solidFill>
                <a:schemeClr val="accent4"/>
              </a:solidFill>
            </a:endParaRPr>
          </a:p>
          <a:p>
            <a:pPr marL="0" indent="0">
              <a:spcBef>
                <a:spcPts val="600"/>
              </a:spcBef>
              <a:buNone/>
            </a:pPr>
            <a:r>
              <a:rPr lang="fr-FR" sz="1600" dirty="0" smtClean="0">
                <a:solidFill>
                  <a:schemeClr val="tx1"/>
                </a:solidFill>
              </a:rPr>
              <a:t>- Mise en œuvre d’un dispositif de justice alimentaire en complément de l’aide alimentaire</a:t>
            </a:r>
            <a:br>
              <a:rPr lang="fr-FR" sz="1600" dirty="0" smtClean="0">
                <a:solidFill>
                  <a:schemeClr val="tx1"/>
                </a:solidFill>
              </a:rPr>
            </a:br>
            <a:r>
              <a:rPr lang="fr-FR" sz="1600" dirty="0" smtClean="0">
                <a:solidFill>
                  <a:schemeClr val="tx1"/>
                </a:solidFill>
              </a:rPr>
              <a:t>- Démocratiser un dispositif descendant en redonnant + d’autonomie aux personnes en situation de précarité</a:t>
            </a:r>
          </a:p>
          <a:p>
            <a:pPr marL="0" indent="0" algn="just">
              <a:buNone/>
            </a:pPr>
            <a:r>
              <a:rPr lang="fr-FR" sz="1200" dirty="0" smtClean="0">
                <a:solidFill>
                  <a:schemeClr val="tx1"/>
                </a:solidFill>
                <a:latin typeface="Wingdings 3" panose="05040102010807070707" pitchFamily="18" charset="2"/>
              </a:rPr>
              <a:t>A</a:t>
            </a:r>
            <a:r>
              <a:rPr lang="fr-FR" sz="1200" dirty="0" smtClean="0">
                <a:solidFill>
                  <a:schemeClr val="tx1"/>
                </a:solidFill>
              </a:rPr>
              <a:t> DARROT C., NOEL J., 2016 (</a:t>
            </a:r>
            <a:r>
              <a:rPr lang="fr-FR" sz="1200" i="1" dirty="0" smtClean="0">
                <a:solidFill>
                  <a:schemeClr val="tx1"/>
                </a:solidFill>
              </a:rPr>
              <a:t>accepté</a:t>
            </a:r>
            <a:r>
              <a:rPr lang="fr-FR" sz="1200" dirty="0" smtClean="0">
                <a:solidFill>
                  <a:schemeClr val="tx1"/>
                </a:solidFill>
              </a:rPr>
              <a:t>). « Solidarités alimentaires en Bretagne ». In PLEYERS G., DELABARRE M., (sous </a:t>
            </a:r>
            <a:r>
              <a:rPr lang="fr-FR" sz="1200" dirty="0" err="1" smtClean="0">
                <a:solidFill>
                  <a:schemeClr val="tx1"/>
                </a:solidFill>
              </a:rPr>
              <a:t>dir</a:t>
            </a:r>
            <a:r>
              <a:rPr lang="fr-FR" sz="1200" dirty="0" smtClean="0">
                <a:solidFill>
                  <a:schemeClr val="tx1"/>
                </a:solidFill>
              </a:rPr>
              <a:t>.), </a:t>
            </a:r>
            <a:r>
              <a:rPr lang="fr-FR" sz="1200" i="1" dirty="0" err="1" smtClean="0">
                <a:solidFill>
                  <a:schemeClr val="tx1"/>
                </a:solidFill>
              </a:rPr>
              <a:t>Anthropology</a:t>
            </a:r>
            <a:r>
              <a:rPr lang="fr-FR" sz="1200" i="1" dirty="0" smtClean="0">
                <a:solidFill>
                  <a:schemeClr val="tx1"/>
                </a:solidFill>
              </a:rPr>
              <a:t> Of Food</a:t>
            </a:r>
            <a:r>
              <a:rPr lang="fr-FR" sz="1200" dirty="0" smtClean="0">
                <a:solidFill>
                  <a:schemeClr val="tx1"/>
                </a:solidFill>
              </a:rPr>
              <a:t>, </a:t>
            </a:r>
            <a:r>
              <a:rPr lang="fr-FR" sz="1200" dirty="0" err="1" smtClean="0">
                <a:solidFill>
                  <a:schemeClr val="tx1"/>
                </a:solidFill>
              </a:rPr>
              <a:t>special</a:t>
            </a:r>
            <a:r>
              <a:rPr lang="fr-FR" sz="1200" dirty="0" smtClean="0">
                <a:solidFill>
                  <a:schemeClr val="tx1"/>
                </a:solidFill>
              </a:rPr>
              <a:t> issue Alimentation et mouvements sociaux.</a:t>
            </a:r>
          </a:p>
          <a:p>
            <a:pPr marL="0" indent="0" algn="just">
              <a:buNone/>
            </a:pPr>
            <a:r>
              <a:rPr lang="fr-FR" sz="1200" dirty="0">
                <a:solidFill>
                  <a:schemeClr val="tx1"/>
                </a:solidFill>
                <a:latin typeface="Wingdings 3" panose="05040102010807070707" pitchFamily="18" charset="2"/>
              </a:rPr>
              <a:t>A</a:t>
            </a:r>
            <a:r>
              <a:rPr lang="fr-FR" sz="1200" dirty="0">
                <a:solidFill>
                  <a:schemeClr val="tx1"/>
                </a:solidFill>
              </a:rPr>
              <a:t> </a:t>
            </a:r>
            <a:r>
              <a:rPr lang="fr-FR" sz="1200" dirty="0" smtClean="0">
                <a:solidFill>
                  <a:schemeClr val="tx1"/>
                </a:solidFill>
              </a:rPr>
              <a:t>[En ligne] http</a:t>
            </a:r>
            <a:r>
              <a:rPr lang="fr-FR" sz="1200" dirty="0">
                <a:solidFill>
                  <a:schemeClr val="tx1"/>
                </a:solidFill>
              </a:rPr>
              <a:t>://</a:t>
            </a:r>
            <a:r>
              <a:rPr lang="fr-FR" sz="1200" dirty="0" smtClean="0">
                <a:solidFill>
                  <a:schemeClr val="tx1"/>
                </a:solidFill>
              </a:rPr>
              <a:t>www.projet-solalter.org/wp-content/uploads/2014/12/Epicerie-solidaire-du-CCAS-de-Lorient.doc </a:t>
            </a:r>
            <a:endParaRPr lang="fr-FR" sz="1200" dirty="0">
              <a:solidFill>
                <a:schemeClr val="tx1"/>
              </a:solidFill>
            </a:endParaRPr>
          </a:p>
        </p:txBody>
      </p:sp>
    </p:spTree>
    <p:extLst>
      <p:ext uri="{BB962C8B-B14F-4D97-AF65-F5344CB8AC3E}">
        <p14:creationId xmlns:p14="http://schemas.microsoft.com/office/powerpoint/2010/main" val="312561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65019" y="4343400"/>
            <a:ext cx="3823854" cy="1435794"/>
          </a:xfrm>
        </p:spPr>
        <p:txBody>
          <a:bodyPr>
            <a:noAutofit/>
          </a:bodyPr>
          <a:lstStyle/>
          <a:p>
            <a:pPr algn="ctr"/>
            <a:r>
              <a:rPr lang="fr-FR" dirty="0" smtClean="0"/>
              <a:t>Enseignements et perspectives</a:t>
            </a:r>
            <a:endParaRPr lang="fr-FR" dirty="0"/>
          </a:p>
        </p:txBody>
      </p:sp>
      <p:pic>
        <p:nvPicPr>
          <p:cNvPr id="6" name="Picture 4" descr="P1060446"/>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9161" y="285710"/>
            <a:ext cx="4128068" cy="3096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2" descr="Epicerie sociale, dans la Maison de la solidarit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506" y="2841583"/>
            <a:ext cx="4309647" cy="3232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5661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7"/>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a:xfrm>
            <a:off x="4032636" y="3279984"/>
            <a:ext cx="3538712" cy="116442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300" dirty="0"/>
          </a:p>
        </p:txBody>
      </p:sp>
      <p:sp>
        <p:nvSpPr>
          <p:cNvPr id="18" name="Espace réservé du contenu 2"/>
          <p:cNvSpPr txBox="1">
            <a:spLocks/>
          </p:cNvSpPr>
          <p:nvPr/>
        </p:nvSpPr>
        <p:spPr>
          <a:xfrm>
            <a:off x="304974" y="1831368"/>
            <a:ext cx="7286673" cy="47820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fr-FR" sz="2000" dirty="0">
              <a:solidFill>
                <a:schemeClr val="tx1"/>
              </a:solidFill>
            </a:endParaRPr>
          </a:p>
        </p:txBody>
      </p:sp>
      <p:sp>
        <p:nvSpPr>
          <p:cNvPr id="20" name="Espace réservé du contenu 2"/>
          <p:cNvSpPr txBox="1">
            <a:spLocks/>
          </p:cNvSpPr>
          <p:nvPr/>
        </p:nvSpPr>
        <p:spPr>
          <a:xfrm>
            <a:off x="63818" y="1861261"/>
            <a:ext cx="4191659" cy="166738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dirty="0" smtClean="0">
                <a:solidFill>
                  <a:schemeClr val="accent4"/>
                </a:solidFill>
              </a:rPr>
              <a:t>Organisation filière halieutique</a:t>
            </a:r>
          </a:p>
          <a:p>
            <a:pPr marL="0" indent="0">
              <a:buNone/>
            </a:pPr>
            <a:r>
              <a:rPr lang="fr-FR" sz="1600" dirty="0" smtClean="0">
                <a:solidFill>
                  <a:schemeClr val="tx1"/>
                </a:solidFill>
              </a:rPr>
              <a:t>Plusieurs degrés d’intermédiation</a:t>
            </a:r>
            <a:endParaRPr lang="fr-FR" sz="1600" dirty="0">
              <a:solidFill>
                <a:schemeClr val="tx1"/>
              </a:solidFill>
            </a:endParaRPr>
          </a:p>
          <a:p>
            <a:pPr marL="0" indent="0">
              <a:buNone/>
            </a:pPr>
            <a:r>
              <a:rPr lang="fr-FR" sz="1600" dirty="0" smtClean="0">
                <a:solidFill>
                  <a:schemeClr val="tx1"/>
                </a:solidFill>
              </a:rPr>
              <a:t>Stratégies de valorisation diversifiées</a:t>
            </a:r>
            <a:br>
              <a:rPr lang="fr-FR" sz="1600" dirty="0" smtClean="0">
                <a:solidFill>
                  <a:schemeClr val="tx1"/>
                </a:solidFill>
              </a:rPr>
            </a:br>
            <a:r>
              <a:rPr lang="fr-FR" sz="1600" dirty="0" smtClean="0">
                <a:solidFill>
                  <a:schemeClr val="tx1"/>
                </a:solidFill>
              </a:rPr>
              <a:t>(vente directe, marques, écolabels…)</a:t>
            </a:r>
            <a:endParaRPr lang="fr-FR" sz="1600" dirty="0">
              <a:solidFill>
                <a:schemeClr val="tx1"/>
              </a:solidFill>
            </a:endParaRPr>
          </a:p>
          <a:p>
            <a:pPr marL="0" indent="0" algn="just">
              <a:spcBef>
                <a:spcPts val="600"/>
              </a:spcBef>
              <a:buNone/>
            </a:pPr>
            <a:endParaRPr lang="fr-FR" sz="1600" dirty="0" smtClean="0">
              <a:solidFill>
                <a:schemeClr val="accent4"/>
              </a:solidFill>
            </a:endParaRPr>
          </a:p>
          <a:p>
            <a:pPr marL="0" indent="0" algn="just">
              <a:spcBef>
                <a:spcPts val="600"/>
              </a:spcBef>
              <a:buNone/>
            </a:pPr>
            <a:endParaRPr lang="fr-FR" sz="1600" dirty="0">
              <a:solidFill>
                <a:schemeClr val="accent4"/>
              </a:solidFill>
            </a:endParaRPr>
          </a:p>
        </p:txBody>
      </p:sp>
      <p:pic>
        <p:nvPicPr>
          <p:cNvPr id="15" name="Picture 1"/>
          <p:cNvPicPr>
            <a:picLocks noChangeAspect="1" noChangeArrowheads="1"/>
          </p:cNvPicPr>
          <p:nvPr/>
        </p:nvPicPr>
        <p:blipFill>
          <a:blip r:embed="rId5">
            <a:lum/>
            <a:extLst>
              <a:ext uri="{28A0092B-C50C-407E-A947-70E740481C1C}">
                <a14:useLocalDpi xmlns:a14="http://schemas.microsoft.com/office/drawing/2010/main" val="0"/>
              </a:ext>
            </a:extLst>
          </a:blip>
          <a:srcRect l="1981" t="3577" r="11203" b="40819"/>
          <a:stretch>
            <a:fillRect/>
          </a:stretch>
        </p:blipFill>
        <p:spPr bwMode="auto">
          <a:xfrm>
            <a:off x="3907815" y="1829264"/>
            <a:ext cx="511016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p:cNvPicPr>
            <a:picLocks noChangeAspect="1" noChangeArrowheads="1"/>
          </p:cNvPicPr>
          <p:nvPr/>
        </p:nvPicPr>
        <p:blipFill>
          <a:blip r:embed="rId6">
            <a:extLst>
              <a:ext uri="{28A0092B-C50C-407E-A947-70E740481C1C}">
                <a14:useLocalDpi xmlns:a14="http://schemas.microsoft.com/office/drawing/2010/main" val="0"/>
              </a:ext>
            </a:extLst>
          </a:blip>
          <a:srcRect l="31067" t="6387" r="23296" b="4190"/>
          <a:stretch>
            <a:fillRect/>
          </a:stretch>
        </p:blipFill>
        <p:spPr bwMode="auto">
          <a:xfrm>
            <a:off x="591944" y="3244815"/>
            <a:ext cx="2851493" cy="355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9"/>
          <p:cNvSpPr txBox="1">
            <a:spLocks noChangeArrowheads="1"/>
          </p:cNvSpPr>
          <p:nvPr/>
        </p:nvSpPr>
        <p:spPr bwMode="auto">
          <a:xfrm>
            <a:off x="5586774" y="4354142"/>
            <a:ext cx="355722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None/>
            </a:pPr>
            <a:r>
              <a:rPr lang="fr-FR" altLang="fr-FR" sz="900" dirty="0" smtClean="0">
                <a:solidFill>
                  <a:schemeClr val="tx1"/>
                </a:solidFill>
                <a:latin typeface="Arial" panose="020B0604020202020204" pitchFamily="34" charset="0"/>
              </a:rPr>
              <a:t>Walle </a:t>
            </a:r>
            <a:r>
              <a:rPr lang="fr-FR" altLang="fr-FR" sz="900" i="1" dirty="0">
                <a:solidFill>
                  <a:schemeClr val="tx1"/>
                </a:solidFill>
                <a:latin typeface="Arial" panose="020B0604020202020204" pitchFamily="34" charset="0"/>
              </a:rPr>
              <a:t>et al</a:t>
            </a:r>
            <a:r>
              <a:rPr lang="fr-FR" altLang="fr-FR" sz="900" dirty="0">
                <a:solidFill>
                  <a:schemeClr val="tx1"/>
                </a:solidFill>
                <a:latin typeface="Arial" panose="020B0604020202020204" pitchFamily="34" charset="0"/>
              </a:rPr>
              <a:t>., 2014. Guide FARNET, </a:t>
            </a:r>
            <a:r>
              <a:rPr lang="fr-FR" altLang="fr-FR" sz="900" dirty="0" smtClean="0">
                <a:solidFill>
                  <a:schemeClr val="tx1"/>
                </a:solidFill>
                <a:latin typeface="Arial" panose="020B0604020202020204" pitchFamily="34" charset="0"/>
              </a:rPr>
              <a:t>n°8 ; </a:t>
            </a:r>
            <a:r>
              <a:rPr lang="fr-FR" altLang="fr-FR" sz="900" dirty="0" err="1">
                <a:solidFill>
                  <a:schemeClr val="tx1"/>
                </a:solidFill>
                <a:latin typeface="Arial" panose="020B0604020202020204" pitchFamily="34" charset="0"/>
              </a:rPr>
              <a:t>Monfort</a:t>
            </a:r>
            <a:r>
              <a:rPr lang="fr-FR" altLang="fr-FR" sz="900" dirty="0">
                <a:solidFill>
                  <a:schemeClr val="tx1"/>
                </a:solidFill>
                <a:latin typeface="Arial" panose="020B0604020202020204" pitchFamily="34" charset="0"/>
              </a:rPr>
              <a:t> et </a:t>
            </a:r>
            <a:r>
              <a:rPr lang="fr-FR" altLang="fr-FR" sz="900" dirty="0" err="1">
                <a:solidFill>
                  <a:schemeClr val="tx1"/>
                </a:solidFill>
                <a:latin typeface="Arial" panose="020B0604020202020204" pitchFamily="34" charset="0"/>
              </a:rPr>
              <a:t>Baelde</a:t>
            </a:r>
            <a:r>
              <a:rPr lang="fr-FR" altLang="fr-FR" sz="900" dirty="0">
                <a:solidFill>
                  <a:schemeClr val="tx1"/>
                </a:solidFill>
                <a:latin typeface="Arial" panose="020B0604020202020204" pitchFamily="34" charset="0"/>
              </a:rPr>
              <a:t>, </a:t>
            </a:r>
            <a:r>
              <a:rPr lang="fr-FR" altLang="fr-FR" sz="900" dirty="0" smtClean="0">
                <a:solidFill>
                  <a:schemeClr val="tx1"/>
                </a:solidFill>
                <a:latin typeface="Arial" panose="020B0604020202020204" pitchFamily="34" charset="0"/>
              </a:rPr>
              <a:t>2011</a:t>
            </a:r>
            <a:endParaRPr lang="fr-FR" altLang="fr-FR" sz="900" dirty="0">
              <a:solidFill>
                <a:schemeClr val="tx1"/>
              </a:solidFill>
              <a:latin typeface="Arial" panose="020B0604020202020204" pitchFamily="34" charset="0"/>
            </a:endParaRPr>
          </a:p>
        </p:txBody>
      </p:sp>
      <p:grpSp>
        <p:nvGrpSpPr>
          <p:cNvPr id="7" name="Groupe 6"/>
          <p:cNvGrpSpPr/>
          <p:nvPr/>
        </p:nvGrpSpPr>
        <p:grpSpPr>
          <a:xfrm>
            <a:off x="3902954" y="4548553"/>
            <a:ext cx="5097353" cy="2172597"/>
            <a:chOff x="3902954" y="4548553"/>
            <a:chExt cx="5097353" cy="2172597"/>
          </a:xfrm>
        </p:grpSpPr>
        <p:grpSp>
          <p:nvGrpSpPr>
            <p:cNvPr id="6" name="Groupe 5"/>
            <p:cNvGrpSpPr/>
            <p:nvPr/>
          </p:nvGrpSpPr>
          <p:grpSpPr>
            <a:xfrm>
              <a:off x="3902954" y="4548553"/>
              <a:ext cx="5097353" cy="2172597"/>
              <a:chOff x="3774001" y="4489938"/>
              <a:chExt cx="5097353" cy="2172597"/>
            </a:xfrm>
          </p:grpSpPr>
          <p:pic>
            <p:nvPicPr>
              <p:cNvPr id="23" name="Picture 13"/>
              <p:cNvPicPr>
                <a:picLocks noChangeAspect="1" noChangeArrowheads="1"/>
              </p:cNvPicPr>
              <p:nvPr/>
            </p:nvPicPr>
            <p:blipFill rotWithShape="1">
              <a:blip r:embed="rId7">
                <a:extLst>
                  <a:ext uri="{28A0092B-C50C-407E-A947-70E740481C1C}">
                    <a14:useLocalDpi xmlns:a14="http://schemas.microsoft.com/office/drawing/2010/main" val="0"/>
                  </a:ext>
                </a:extLst>
              </a:blip>
              <a:srcRect t="37359" r="3639" b="36465"/>
              <a:stretch/>
            </p:blipFill>
            <p:spPr bwMode="auto">
              <a:xfrm>
                <a:off x="3774001" y="4489938"/>
                <a:ext cx="3966987" cy="152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13"/>
              <p:cNvPicPr>
                <a:picLocks noChangeAspect="1" noChangeArrowheads="1"/>
              </p:cNvPicPr>
              <p:nvPr/>
            </p:nvPicPr>
            <p:blipFill>
              <a:blip r:embed="rId7">
                <a:extLst>
                  <a:ext uri="{28A0092B-C50C-407E-A947-70E740481C1C}">
                    <a14:useLocalDpi xmlns:a14="http://schemas.microsoft.com/office/drawing/2010/main" val="0"/>
                  </a:ext>
                </a:extLst>
              </a:blip>
              <a:srcRect t="70499" r="56390" b="3493"/>
              <a:stretch>
                <a:fillRect/>
              </a:stretch>
            </p:blipFill>
            <p:spPr bwMode="auto">
              <a:xfrm>
                <a:off x="7075604" y="4499354"/>
                <a:ext cx="1795750" cy="151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il_fi" descr="bqm93ny5"/>
              <p:cNvPicPr>
                <a:picLocks noChangeAspect="1" noChangeArrowheads="1"/>
              </p:cNvPicPr>
              <p:nvPr/>
            </p:nvPicPr>
            <p:blipFill>
              <a:blip r:embed="rId8">
                <a:extLst>
                  <a:ext uri="{28A0092B-C50C-407E-A947-70E740481C1C}">
                    <a14:useLocalDpi xmlns:a14="http://schemas.microsoft.com/office/drawing/2010/main" val="0"/>
                  </a:ext>
                </a:extLst>
              </a:blip>
              <a:srcRect l="4726" t="12128" r="10229" b="4382"/>
              <a:stretch>
                <a:fillRect/>
              </a:stretch>
            </p:blipFill>
            <p:spPr bwMode="auto">
              <a:xfrm>
                <a:off x="3774001" y="6089064"/>
                <a:ext cx="1219141" cy="5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
              <p:cNvPicPr>
                <a:picLocks noChangeAspect="1" noChangeArrowheads="1"/>
              </p:cNvPicPr>
              <p:nvPr/>
            </p:nvPicPr>
            <p:blipFill rotWithShape="1">
              <a:blip r:embed="rId7">
                <a:extLst>
                  <a:ext uri="{28A0092B-C50C-407E-A947-70E740481C1C}">
                    <a14:useLocalDpi xmlns:a14="http://schemas.microsoft.com/office/drawing/2010/main" val="0"/>
                  </a:ext>
                </a:extLst>
              </a:blip>
              <a:srcRect l="43056" t="75858" r="39360" b="9746"/>
              <a:stretch/>
            </p:blipFill>
            <p:spPr bwMode="auto">
              <a:xfrm>
                <a:off x="8293999" y="5978768"/>
                <a:ext cx="576837" cy="66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3"/>
              <p:cNvPicPr>
                <a:picLocks noChangeAspect="1" noChangeArrowheads="1"/>
              </p:cNvPicPr>
              <p:nvPr/>
            </p:nvPicPr>
            <p:blipFill rotWithShape="1">
              <a:blip r:embed="rId7">
                <a:extLst>
                  <a:ext uri="{28A0092B-C50C-407E-A947-70E740481C1C}">
                    <a14:useLocalDpi xmlns:a14="http://schemas.microsoft.com/office/drawing/2010/main" val="0"/>
                  </a:ext>
                </a:extLst>
              </a:blip>
              <a:srcRect l="4007" t="2701" r="37617" b="85813"/>
              <a:stretch/>
            </p:blipFill>
            <p:spPr bwMode="auto">
              <a:xfrm>
                <a:off x="5100038" y="5994318"/>
                <a:ext cx="2403231" cy="668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3"/>
              <p:cNvPicPr>
                <a:picLocks noChangeAspect="1" noChangeArrowheads="1"/>
              </p:cNvPicPr>
              <p:nvPr/>
            </p:nvPicPr>
            <p:blipFill rotWithShape="1">
              <a:blip r:embed="rId7">
                <a:extLst>
                  <a:ext uri="{28A0092B-C50C-407E-A947-70E740481C1C}">
                    <a14:useLocalDpi xmlns:a14="http://schemas.microsoft.com/office/drawing/2010/main" val="0"/>
                  </a:ext>
                </a:extLst>
              </a:blip>
              <a:srcRect l="2801" t="16019" r="76344" b="72698"/>
              <a:stretch/>
            </p:blipFill>
            <p:spPr bwMode="auto">
              <a:xfrm>
                <a:off x="7467599" y="5990492"/>
                <a:ext cx="858574" cy="65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2" name="Picture 5"/>
            <p:cNvPicPr>
              <a:picLocks noChangeAspect="1" noChangeArrowheads="1"/>
            </p:cNvPicPr>
            <p:nvPr/>
          </p:nvPicPr>
          <p:blipFill>
            <a:blip r:embed="rId9">
              <a:extLst>
                <a:ext uri="{28A0092B-C50C-407E-A947-70E740481C1C}">
                  <a14:useLocalDpi xmlns:a14="http://schemas.microsoft.com/office/drawing/2010/main" val="0"/>
                </a:ext>
              </a:extLst>
            </a:blip>
            <a:srcRect t="6299" b="9448"/>
            <a:stretch>
              <a:fillRect/>
            </a:stretch>
          </p:blipFill>
          <p:spPr bwMode="auto">
            <a:xfrm>
              <a:off x="3949054" y="5386404"/>
              <a:ext cx="864302" cy="58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Amap Poisson Yeu Nantes</a:t>
            </a:r>
            <a:endParaRPr lang="fr-FR" sz="2700" dirty="0"/>
          </a:p>
        </p:txBody>
      </p:sp>
      <p:pic>
        <p:nvPicPr>
          <p:cNvPr id="28" name="Image 5" descr="2013_05_27_Logo_VALPARESO_.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4836" y="1228530"/>
            <a:ext cx="1882532" cy="51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79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Amap Poisson Yeu Nantes</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1" y="1896430"/>
            <a:ext cx="7134153" cy="485005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Fonctionnement</a:t>
            </a:r>
          </a:p>
          <a:p>
            <a:pPr marL="0" indent="0" algn="just">
              <a:buNone/>
            </a:pPr>
            <a:r>
              <a:rPr lang="fr-FR" altLang="fr-FR" sz="1600" dirty="0" smtClean="0">
                <a:solidFill>
                  <a:schemeClr val="tx1"/>
                </a:solidFill>
              </a:rPr>
              <a:t>- Depuis 2011 : Un GIE </a:t>
            </a:r>
            <a:r>
              <a:rPr lang="fr-FR" altLang="fr-FR" sz="1600" i="1" dirty="0" smtClean="0">
                <a:solidFill>
                  <a:schemeClr val="tx1"/>
                </a:solidFill>
              </a:rPr>
              <a:t>Pêcheurs de l’île d’Yeu </a:t>
            </a:r>
            <a:r>
              <a:rPr lang="fr-FR" altLang="fr-FR" sz="1600" dirty="0" smtClean="0">
                <a:solidFill>
                  <a:schemeClr val="tx1"/>
                </a:solidFill>
              </a:rPr>
              <a:t>de 5 navires artisans (12 à 25 m) + une coopérative de mareyage </a:t>
            </a:r>
            <a:r>
              <a:rPr lang="fr-FR" altLang="fr-FR" sz="1600" i="1" dirty="0" smtClean="0">
                <a:solidFill>
                  <a:schemeClr val="tx1"/>
                </a:solidFill>
              </a:rPr>
              <a:t>Yeu Marée </a:t>
            </a:r>
            <a:r>
              <a:rPr lang="fr-FR" altLang="fr-FR" sz="1600" dirty="0" smtClean="0">
                <a:solidFill>
                  <a:schemeClr val="tx1"/>
                </a:solidFill>
              </a:rPr>
              <a:t>= + de 1800 colis mensuels (6 t. de </a:t>
            </a:r>
            <a:r>
              <a:rPr lang="fr-FR" altLang="fr-FR" sz="1600" dirty="0" err="1" smtClean="0">
                <a:solidFill>
                  <a:schemeClr val="tx1"/>
                </a:solidFill>
              </a:rPr>
              <a:t>PdM</a:t>
            </a:r>
            <a:r>
              <a:rPr lang="fr-FR" altLang="fr-FR" sz="1600" dirty="0" smtClean="0">
                <a:solidFill>
                  <a:schemeClr val="tx1"/>
                </a:solidFill>
              </a:rPr>
              <a:t>) sur 20 regroupements d’Amap de la région nantaise</a:t>
            </a:r>
          </a:p>
          <a:p>
            <a:pPr marL="0" indent="0" algn="just">
              <a:buNone/>
            </a:pPr>
            <a:endParaRPr lang="fr-FR" altLang="fr-FR" sz="1600" dirty="0" smtClean="0">
              <a:solidFill>
                <a:schemeClr val="tx1"/>
              </a:solidFill>
            </a:endParaRPr>
          </a:p>
          <a:p>
            <a:pPr marL="0" indent="0" algn="just">
              <a:buNone/>
            </a:pPr>
            <a:endParaRPr lang="fr-FR" altLang="fr-FR" sz="1600" dirty="0">
              <a:solidFill>
                <a:schemeClr val="tx1"/>
              </a:solidFill>
            </a:endParaRPr>
          </a:p>
          <a:p>
            <a:pPr marL="0" indent="0" algn="just">
              <a:buNone/>
            </a:pPr>
            <a:endParaRPr lang="fr-FR" altLang="fr-FR" sz="1600" dirty="0" smtClean="0">
              <a:solidFill>
                <a:schemeClr val="tx1"/>
              </a:solidFill>
            </a:endParaRPr>
          </a:p>
          <a:p>
            <a:pPr marL="0" indent="0" algn="just">
              <a:buNone/>
            </a:pPr>
            <a:endParaRPr lang="fr-FR" altLang="fr-FR" sz="1600" dirty="0">
              <a:solidFill>
                <a:schemeClr val="tx1"/>
              </a:solidFill>
            </a:endParaRPr>
          </a:p>
          <a:p>
            <a:pPr marL="0" indent="0" algn="just">
              <a:buNone/>
            </a:pPr>
            <a:endParaRPr lang="fr-FR" altLang="fr-FR" sz="1600" dirty="0" smtClean="0">
              <a:solidFill>
                <a:schemeClr val="tx1"/>
              </a:solidFill>
            </a:endParaRPr>
          </a:p>
          <a:p>
            <a:pPr marL="0" indent="0" algn="just">
              <a:buNone/>
            </a:pPr>
            <a:endParaRPr lang="fr-FR" altLang="fr-FR" sz="1600" dirty="0">
              <a:solidFill>
                <a:schemeClr val="tx1"/>
              </a:solidFill>
            </a:endParaRPr>
          </a:p>
          <a:p>
            <a:pPr marL="0" indent="0" algn="just">
              <a:buNone/>
            </a:pPr>
            <a:endParaRPr lang="fr-FR" sz="800" dirty="0">
              <a:solidFill>
                <a:schemeClr val="tx1"/>
              </a:solidFill>
            </a:endParaRPr>
          </a:p>
          <a:p>
            <a:pPr marL="0" indent="0">
              <a:spcBef>
                <a:spcPts val="600"/>
              </a:spcBef>
              <a:buNone/>
            </a:pPr>
            <a:r>
              <a:rPr lang="fr-FR" sz="1600" dirty="0" smtClean="0">
                <a:solidFill>
                  <a:schemeClr val="tx1"/>
                </a:solidFill>
              </a:rPr>
              <a:t>- 2 objectifs de valorisation : </a:t>
            </a:r>
            <a:br>
              <a:rPr lang="fr-FR" sz="1600" dirty="0" smtClean="0">
                <a:solidFill>
                  <a:schemeClr val="tx1"/>
                </a:solidFill>
              </a:rPr>
            </a:br>
            <a:r>
              <a:rPr lang="fr-FR" sz="1600" dirty="0" smtClean="0">
                <a:solidFill>
                  <a:schemeClr val="tx1"/>
                </a:solidFill>
              </a:rPr>
              <a:t>économique du produit (poisson)</a:t>
            </a:r>
            <a:br>
              <a:rPr lang="fr-FR" sz="1600" dirty="0" smtClean="0">
                <a:solidFill>
                  <a:schemeClr val="tx1"/>
                </a:solidFill>
              </a:rPr>
            </a:br>
            <a:r>
              <a:rPr lang="fr-FR" sz="1600" dirty="0" smtClean="0">
                <a:solidFill>
                  <a:schemeClr val="tx1"/>
                </a:solidFill>
              </a:rPr>
              <a:t>socio-culturelle </a:t>
            </a:r>
            <a:r>
              <a:rPr lang="fr-FR" sz="1600" dirty="0">
                <a:solidFill>
                  <a:schemeClr val="tx1"/>
                </a:solidFill>
              </a:rPr>
              <a:t>du </a:t>
            </a:r>
            <a:r>
              <a:rPr lang="fr-FR" sz="1600" dirty="0" smtClean="0">
                <a:solidFill>
                  <a:schemeClr val="tx1"/>
                </a:solidFill>
              </a:rPr>
              <a:t>métier (pêcheur)</a:t>
            </a:r>
          </a:p>
          <a:p>
            <a:pPr marL="0" indent="0">
              <a:spcBef>
                <a:spcPts val="600"/>
              </a:spcBef>
              <a:buNone/>
            </a:pPr>
            <a:r>
              <a:rPr lang="fr-FR" sz="1600" i="1" dirty="0">
                <a:solidFill>
                  <a:schemeClr val="tx1"/>
                </a:solidFill>
              </a:rPr>
              <a:t>l</a:t>
            </a:r>
            <a:r>
              <a:rPr lang="fr-FR" sz="1600" i="1" dirty="0" smtClean="0">
                <a:solidFill>
                  <a:schemeClr val="tx1"/>
                </a:solidFill>
              </a:rPr>
              <a:t>ogistique</a:t>
            </a:r>
            <a:r>
              <a:rPr lang="fr-FR" sz="1600" dirty="0" smtClean="0">
                <a:solidFill>
                  <a:schemeClr val="tx1"/>
                </a:solidFill>
              </a:rPr>
              <a:t> de l’outil (coopérative de mareyage)</a:t>
            </a:r>
            <a:endParaRPr lang="fr-FR" sz="1600" dirty="0">
              <a:solidFill>
                <a:schemeClr val="tx1"/>
              </a:solidFill>
            </a:endParaRPr>
          </a:p>
        </p:txBody>
      </p:sp>
      <p:pic>
        <p:nvPicPr>
          <p:cNvPr id="13" name="Image 5" descr="2013_05_27_Logo_VALPARESO_.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836" y="1228530"/>
            <a:ext cx="1882532" cy="51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au 13"/>
          <p:cNvGraphicFramePr>
            <a:graphicFrameLocks noGrp="1"/>
          </p:cNvGraphicFramePr>
          <p:nvPr>
            <p:extLst>
              <p:ext uri="{D42A27DB-BD31-4B8C-83A1-F6EECF244321}">
                <p14:modId xmlns:p14="http://schemas.microsoft.com/office/powerpoint/2010/main" val="2513225551"/>
              </p:ext>
            </p:extLst>
          </p:nvPr>
        </p:nvGraphicFramePr>
        <p:xfrm>
          <a:off x="333446" y="3298517"/>
          <a:ext cx="4086154" cy="2117538"/>
        </p:xfrm>
        <a:graphic>
          <a:graphicData uri="http://schemas.openxmlformats.org/drawingml/2006/table">
            <a:tbl>
              <a:tblPr firstRow="1" firstCol="1" bandRow="1">
                <a:tableStyleId>{5C22544A-7EE6-4342-B048-85BDC9FD1C3A}</a:tableStyleId>
              </a:tblPr>
              <a:tblGrid>
                <a:gridCol w="1011723"/>
                <a:gridCol w="1147000"/>
                <a:gridCol w="843739"/>
                <a:gridCol w="1083692"/>
              </a:tblGrid>
              <a:tr h="359125">
                <a:tc>
                  <a:txBody>
                    <a:bodyPr/>
                    <a:lstStyle/>
                    <a:p>
                      <a:pPr>
                        <a:spcBef>
                          <a:spcPts val="600"/>
                        </a:spcBef>
                        <a:spcAft>
                          <a:spcPts val="0"/>
                        </a:spcAft>
                      </a:pPr>
                      <a:r>
                        <a:rPr lang="fr-FR" sz="1200" dirty="0">
                          <a:effectLst/>
                        </a:rPr>
                        <a:t>Nom</a:t>
                      </a:r>
                      <a:endParaRPr lang="fr-FR" sz="1300" dirty="0">
                        <a:effectLst/>
                        <a:latin typeface="Times New Roman" panose="02020603050405020304" pitchFamily="18" charset="0"/>
                        <a:ea typeface="Times New Roman" panose="02020603050405020304" pitchFamily="18" charset="0"/>
                      </a:endParaRPr>
                    </a:p>
                  </a:txBody>
                  <a:tcPr marL="73432" marR="73432" marT="0" marB="0"/>
                </a:tc>
                <a:tc>
                  <a:txBody>
                    <a:bodyPr/>
                    <a:lstStyle/>
                    <a:p>
                      <a:pPr algn="just">
                        <a:spcBef>
                          <a:spcPts val="600"/>
                        </a:spcBef>
                        <a:spcAft>
                          <a:spcPts val="0"/>
                        </a:spcAft>
                      </a:pPr>
                      <a:r>
                        <a:rPr lang="fr-FR" sz="1200" dirty="0">
                          <a:effectLst/>
                        </a:rPr>
                        <a:t>Métier / engin utilisé</a:t>
                      </a:r>
                      <a:endParaRPr lang="fr-FR" sz="1300" dirty="0">
                        <a:effectLst/>
                        <a:latin typeface="Times New Roman" panose="02020603050405020304" pitchFamily="18" charset="0"/>
                        <a:ea typeface="Times New Roman" panose="02020603050405020304" pitchFamily="18" charset="0"/>
                      </a:endParaRPr>
                    </a:p>
                  </a:txBody>
                  <a:tcPr marL="73432" marR="73432" marT="0" marB="0"/>
                </a:tc>
                <a:tc>
                  <a:txBody>
                    <a:bodyPr/>
                    <a:lstStyle/>
                    <a:p>
                      <a:pPr algn="ctr">
                        <a:spcBef>
                          <a:spcPts val="600"/>
                        </a:spcBef>
                        <a:spcAft>
                          <a:spcPts val="0"/>
                        </a:spcAft>
                      </a:pPr>
                      <a:r>
                        <a:rPr lang="fr-FR" sz="1200" dirty="0">
                          <a:effectLst/>
                        </a:rPr>
                        <a:t>Longueur</a:t>
                      </a:r>
                      <a:endParaRPr lang="fr-FR" sz="1300" dirty="0">
                        <a:effectLst/>
                        <a:latin typeface="Times New Roman" panose="02020603050405020304" pitchFamily="18" charset="0"/>
                        <a:ea typeface="Times New Roman" panose="02020603050405020304" pitchFamily="18" charset="0"/>
                      </a:endParaRPr>
                    </a:p>
                  </a:txBody>
                  <a:tcPr marL="73432" marR="73432" marT="0" marB="0"/>
                </a:tc>
                <a:tc>
                  <a:txBody>
                    <a:bodyPr/>
                    <a:lstStyle/>
                    <a:p>
                      <a:pPr algn="ctr">
                        <a:spcBef>
                          <a:spcPts val="600"/>
                        </a:spcBef>
                        <a:spcAft>
                          <a:spcPts val="0"/>
                        </a:spcAft>
                      </a:pPr>
                      <a:r>
                        <a:rPr lang="fr-FR" sz="1200" dirty="0">
                          <a:effectLst/>
                        </a:rPr>
                        <a:t>Année de construction</a:t>
                      </a:r>
                      <a:endParaRPr lang="fr-FR" sz="1300" dirty="0">
                        <a:effectLst/>
                        <a:latin typeface="Times New Roman" panose="02020603050405020304" pitchFamily="18" charset="0"/>
                        <a:ea typeface="Times New Roman" panose="02020603050405020304" pitchFamily="18" charset="0"/>
                      </a:endParaRPr>
                    </a:p>
                  </a:txBody>
                  <a:tcPr marL="73432" marR="73432" marT="0" marB="0"/>
                </a:tc>
              </a:tr>
              <a:tr h="359125">
                <a:tc>
                  <a:txBody>
                    <a:bodyPr/>
                    <a:lstStyle/>
                    <a:p>
                      <a:pPr>
                        <a:spcBef>
                          <a:spcPts val="600"/>
                        </a:spcBef>
                        <a:spcAft>
                          <a:spcPts val="0"/>
                        </a:spcAft>
                      </a:pPr>
                      <a:r>
                        <a:rPr lang="fr-FR" sz="1200">
                          <a:effectLst/>
                        </a:rPr>
                        <a:t>Gulf Stream</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just">
                        <a:spcBef>
                          <a:spcPts val="600"/>
                        </a:spcBef>
                        <a:spcAft>
                          <a:spcPts val="0"/>
                        </a:spcAft>
                      </a:pPr>
                      <a:r>
                        <a:rPr lang="fr-FR" sz="1200" dirty="0">
                          <a:effectLst/>
                        </a:rPr>
                        <a:t>Fileyeur</a:t>
                      </a:r>
                      <a:endParaRPr lang="fr-FR" sz="1300" dirty="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ctr">
                        <a:spcBef>
                          <a:spcPts val="600"/>
                        </a:spcBef>
                        <a:spcAft>
                          <a:spcPts val="0"/>
                        </a:spcAft>
                      </a:pPr>
                      <a:r>
                        <a:rPr lang="fr-FR" sz="1200">
                          <a:effectLst/>
                        </a:rPr>
                        <a:t>11,98 m</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ctr">
                        <a:spcBef>
                          <a:spcPts val="600"/>
                        </a:spcBef>
                        <a:spcAft>
                          <a:spcPts val="0"/>
                        </a:spcAft>
                      </a:pPr>
                      <a:r>
                        <a:rPr lang="fr-FR" sz="1200">
                          <a:effectLst/>
                        </a:rPr>
                        <a:t>2001</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r>
              <a:tr h="359125">
                <a:tc>
                  <a:txBody>
                    <a:bodyPr/>
                    <a:lstStyle/>
                    <a:p>
                      <a:pPr>
                        <a:spcAft>
                          <a:spcPts val="0"/>
                        </a:spcAft>
                      </a:pPr>
                      <a:r>
                        <a:rPr lang="fr-FR" sz="1200">
                          <a:effectLst/>
                        </a:rPr>
                        <a:t>Le Mela</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just">
                        <a:spcAft>
                          <a:spcPts val="0"/>
                        </a:spcAft>
                      </a:pPr>
                      <a:r>
                        <a:rPr lang="fr-FR" sz="1200" dirty="0">
                          <a:effectLst/>
                        </a:rPr>
                        <a:t>Fileyeur</a:t>
                      </a:r>
                      <a:endParaRPr lang="fr-FR" sz="1300" dirty="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ctr">
                        <a:spcAft>
                          <a:spcPts val="0"/>
                        </a:spcAft>
                      </a:pPr>
                      <a:r>
                        <a:rPr lang="fr-FR" sz="1200">
                          <a:effectLst/>
                        </a:rPr>
                        <a:t>11,99 m</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ctr">
                        <a:spcAft>
                          <a:spcPts val="0"/>
                        </a:spcAft>
                      </a:pPr>
                      <a:r>
                        <a:rPr lang="fr-FR" sz="1200">
                          <a:effectLst/>
                        </a:rPr>
                        <a:t>1980</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r>
              <a:tr h="359125">
                <a:tc>
                  <a:txBody>
                    <a:bodyPr/>
                    <a:lstStyle/>
                    <a:p>
                      <a:pPr>
                        <a:spcAft>
                          <a:spcPts val="0"/>
                        </a:spcAft>
                      </a:pPr>
                      <a:r>
                        <a:rPr lang="fr-FR" sz="1200">
                          <a:effectLst/>
                        </a:rPr>
                        <a:t>Bad Boy</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just">
                        <a:spcAft>
                          <a:spcPts val="0"/>
                        </a:spcAft>
                      </a:pPr>
                      <a:r>
                        <a:rPr lang="fr-FR" sz="1200">
                          <a:effectLst/>
                        </a:rPr>
                        <a:t>Fileyeur</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ctr">
                        <a:spcAft>
                          <a:spcPts val="0"/>
                        </a:spcAft>
                      </a:pPr>
                      <a:r>
                        <a:rPr lang="fr-FR" sz="1200">
                          <a:effectLst/>
                        </a:rPr>
                        <a:t>12,10 m</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ctr">
                        <a:spcAft>
                          <a:spcPts val="0"/>
                        </a:spcAft>
                      </a:pPr>
                      <a:r>
                        <a:rPr lang="fr-FR" sz="1200">
                          <a:effectLst/>
                        </a:rPr>
                        <a:t>1987</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r>
              <a:tr h="359125">
                <a:tc>
                  <a:txBody>
                    <a:bodyPr/>
                    <a:lstStyle/>
                    <a:p>
                      <a:pPr>
                        <a:spcAft>
                          <a:spcPts val="0"/>
                        </a:spcAft>
                      </a:pPr>
                      <a:r>
                        <a:rPr lang="fr-FR" sz="1200">
                          <a:effectLst/>
                        </a:rPr>
                        <a:t>Marial</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just">
                        <a:spcAft>
                          <a:spcPts val="0"/>
                        </a:spcAft>
                      </a:pPr>
                      <a:r>
                        <a:rPr lang="fr-FR" sz="1200">
                          <a:effectLst/>
                        </a:rPr>
                        <a:t>Fileyeur, palangrier</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ctr">
                        <a:spcAft>
                          <a:spcPts val="0"/>
                        </a:spcAft>
                      </a:pPr>
                      <a:r>
                        <a:rPr lang="fr-FR" sz="1200">
                          <a:effectLst/>
                        </a:rPr>
                        <a:t>20,40 m</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ctr">
                        <a:spcAft>
                          <a:spcPts val="0"/>
                        </a:spcAft>
                      </a:pPr>
                      <a:r>
                        <a:rPr lang="fr-FR" sz="1200">
                          <a:effectLst/>
                        </a:rPr>
                        <a:t>1988</a:t>
                      </a:r>
                      <a:endParaRPr lang="fr-FR" sz="1300">
                        <a:effectLst/>
                        <a:latin typeface="Times New Roman" panose="02020603050405020304" pitchFamily="18" charset="0"/>
                        <a:ea typeface="Times New Roman" panose="02020603050405020304" pitchFamily="18" charset="0"/>
                      </a:endParaRPr>
                    </a:p>
                  </a:txBody>
                  <a:tcPr marL="73432" marR="73432" marT="0" marB="0" anchor="ctr"/>
                </a:tc>
              </a:tr>
              <a:tr h="308643">
                <a:tc>
                  <a:txBody>
                    <a:bodyPr/>
                    <a:lstStyle/>
                    <a:p>
                      <a:pPr>
                        <a:spcAft>
                          <a:spcPts val="600"/>
                        </a:spcAft>
                      </a:pPr>
                      <a:r>
                        <a:rPr lang="fr-FR" sz="1200" dirty="0">
                          <a:effectLst/>
                        </a:rPr>
                        <a:t>Sherpa</a:t>
                      </a:r>
                      <a:endParaRPr lang="fr-FR" sz="1300" dirty="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just">
                        <a:spcAft>
                          <a:spcPts val="600"/>
                        </a:spcAft>
                      </a:pPr>
                      <a:r>
                        <a:rPr lang="fr-FR" sz="1200" dirty="0">
                          <a:effectLst/>
                        </a:rPr>
                        <a:t>Fileyeur</a:t>
                      </a:r>
                      <a:endParaRPr lang="fr-FR" sz="1300" dirty="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ctr">
                        <a:spcAft>
                          <a:spcPts val="600"/>
                        </a:spcAft>
                      </a:pPr>
                      <a:r>
                        <a:rPr lang="fr-FR" sz="1200" dirty="0">
                          <a:effectLst/>
                        </a:rPr>
                        <a:t>15,13 m</a:t>
                      </a:r>
                      <a:endParaRPr lang="fr-FR" sz="1300" dirty="0">
                        <a:effectLst/>
                        <a:latin typeface="Times New Roman" panose="02020603050405020304" pitchFamily="18" charset="0"/>
                        <a:ea typeface="Times New Roman" panose="02020603050405020304" pitchFamily="18" charset="0"/>
                      </a:endParaRPr>
                    </a:p>
                  </a:txBody>
                  <a:tcPr marL="73432" marR="73432" marT="0" marB="0" anchor="ctr"/>
                </a:tc>
                <a:tc>
                  <a:txBody>
                    <a:bodyPr/>
                    <a:lstStyle/>
                    <a:p>
                      <a:pPr algn="ctr">
                        <a:spcAft>
                          <a:spcPts val="600"/>
                        </a:spcAft>
                      </a:pPr>
                      <a:r>
                        <a:rPr lang="fr-FR" sz="1200" dirty="0">
                          <a:effectLst/>
                        </a:rPr>
                        <a:t>1980</a:t>
                      </a:r>
                      <a:endParaRPr lang="fr-FR" sz="1300" dirty="0">
                        <a:effectLst/>
                        <a:latin typeface="Times New Roman" panose="02020603050405020304" pitchFamily="18" charset="0"/>
                        <a:ea typeface="Times New Roman" panose="02020603050405020304" pitchFamily="18" charset="0"/>
                      </a:endParaRPr>
                    </a:p>
                  </a:txBody>
                  <a:tcPr marL="73432" marR="73432" marT="0" marB="0" anchor="ctr"/>
                </a:tc>
              </a:tr>
            </a:tbl>
          </a:graphicData>
        </a:graphic>
      </p:graphicFrame>
      <p:pic>
        <p:nvPicPr>
          <p:cNvPr id="16" name="Image 2"/>
          <p:cNvPicPr>
            <a:picLocks noChangeAspect="1"/>
          </p:cNvPicPr>
          <p:nvPr/>
        </p:nvPicPr>
        <p:blipFill rotWithShape="1">
          <a:blip r:embed="rId6">
            <a:extLst>
              <a:ext uri="{28A0092B-C50C-407E-A947-70E740481C1C}">
                <a14:useLocalDpi xmlns:a14="http://schemas.microsoft.com/office/drawing/2010/main" val="0"/>
              </a:ext>
            </a:extLst>
          </a:blip>
          <a:srcRect l="35825" t="15813" r="4297" b="13492"/>
          <a:stretch/>
        </p:blipFill>
        <p:spPr bwMode="auto">
          <a:xfrm>
            <a:off x="4938330" y="3347268"/>
            <a:ext cx="3993794" cy="314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94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Amap Poisson Yeu Nantes</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5" descr="2013_05_27_Logo_VALPARESO_.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836" y="1228530"/>
            <a:ext cx="1882532" cy="51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
          <p:cNvPicPr>
            <a:picLocks noChangeAspect="1" noChangeArrowheads="1"/>
          </p:cNvPicPr>
          <p:nvPr/>
        </p:nvPicPr>
        <p:blipFill>
          <a:blip r:embed="rId6" cstate="print">
            <a:extLst>
              <a:ext uri="{28A0092B-C50C-407E-A947-70E740481C1C}">
                <a14:useLocalDpi xmlns:a14="http://schemas.microsoft.com/office/drawing/2010/main" val="0"/>
              </a:ext>
            </a:extLst>
          </a:blip>
          <a:srcRect b="3847"/>
          <a:stretch>
            <a:fillRect/>
          </a:stretch>
        </p:blipFill>
        <p:spPr bwMode="auto">
          <a:xfrm>
            <a:off x="1660160" y="1819257"/>
            <a:ext cx="7076465" cy="497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7"/>
          <p:cNvSpPr>
            <a:spLocks noChangeArrowheads="1"/>
          </p:cNvSpPr>
          <p:nvPr/>
        </p:nvSpPr>
        <p:spPr bwMode="auto">
          <a:xfrm>
            <a:off x="20090" y="3427788"/>
            <a:ext cx="15730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defRPr/>
            </a:pPr>
            <a:r>
              <a:rPr lang="fr-FR" altLang="fr-FR" sz="1000" dirty="0" smtClean="0">
                <a:solidFill>
                  <a:schemeClr val="tx1"/>
                </a:solidFill>
                <a:latin typeface="+mj-lt"/>
                <a:cs typeface="Times New Roman" panose="02020603050405020304" pitchFamily="18" charset="0"/>
              </a:rPr>
              <a:t>Sources : Site Internet AMAP44, rubrique « GIE Les pêcheurs de l’île d’Yeu »</a:t>
            </a:r>
            <a:endParaRPr lang="fr-FR" altLang="fr-FR" sz="1000" dirty="0" smtClean="0">
              <a:solidFill>
                <a:schemeClr val="tx1"/>
              </a:solidFill>
              <a:latin typeface="+mj-lt"/>
            </a:endParaRPr>
          </a:p>
        </p:txBody>
      </p:sp>
    </p:spTree>
    <p:extLst>
      <p:ext uri="{BB962C8B-B14F-4D97-AF65-F5344CB8AC3E}">
        <p14:creationId xmlns:p14="http://schemas.microsoft.com/office/powerpoint/2010/main" val="243160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Amap Poisson Yeu Nantes</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1" y="1896430"/>
            <a:ext cx="7134153" cy="4750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Fonctionnement</a:t>
            </a:r>
          </a:p>
          <a:p>
            <a:pPr marL="0" indent="0">
              <a:buNone/>
            </a:pPr>
            <a:r>
              <a:rPr lang="fr-FR" altLang="fr-FR" sz="1600" dirty="0" smtClean="0">
                <a:solidFill>
                  <a:schemeClr val="tx1"/>
                </a:solidFill>
              </a:rPr>
              <a:t>Solidarité sociale : jeu de valeurs </a:t>
            </a:r>
            <a:r>
              <a:rPr lang="fr-FR" altLang="fr-FR" sz="1600" dirty="0" err="1" smtClean="0">
                <a:solidFill>
                  <a:schemeClr val="tx1"/>
                </a:solidFill>
              </a:rPr>
              <a:t>amapiennes</a:t>
            </a:r>
            <a:r>
              <a:rPr lang="fr-FR" altLang="fr-FR" sz="1600" dirty="0" smtClean="0">
                <a:solidFill>
                  <a:schemeClr val="tx1"/>
                </a:solidFill>
              </a:rPr>
              <a:t> (contrat d’engagement, </a:t>
            </a:r>
          </a:p>
          <a:p>
            <a:pPr marL="0" indent="0" algn="ctr">
              <a:spcBef>
                <a:spcPts val="0"/>
              </a:spcBef>
              <a:buNone/>
            </a:pPr>
            <a:r>
              <a:rPr lang="fr-FR" altLang="fr-FR" sz="1600" dirty="0" smtClean="0">
                <a:solidFill>
                  <a:schemeClr val="tx1"/>
                </a:solidFill>
              </a:rPr>
              <a:t>							    charte</a:t>
            </a:r>
            <a:r>
              <a:rPr lang="fr-FR" altLang="fr-FR" sz="1600" dirty="0">
                <a:solidFill>
                  <a:schemeClr val="tx1"/>
                </a:solidFill>
              </a:rPr>
              <a:t>, </a:t>
            </a:r>
            <a:r>
              <a:rPr lang="fr-FR" altLang="fr-FR" sz="1600" dirty="0" smtClean="0">
                <a:solidFill>
                  <a:schemeClr val="tx1"/>
                </a:solidFill>
              </a:rPr>
              <a:t>échanges…)</a:t>
            </a:r>
          </a:p>
        </p:txBody>
      </p:sp>
      <p:pic>
        <p:nvPicPr>
          <p:cNvPr id="13" name="Image 5" descr="2013_05_27_Logo_VALPARESO_.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836" y="1228530"/>
            <a:ext cx="1882532" cy="51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noChangeArrowheads="1"/>
          </p:cNvPicPr>
          <p:nvPr/>
        </p:nvPicPr>
        <p:blipFill>
          <a:blip r:embed="rId6">
            <a:extLst>
              <a:ext uri="{28A0092B-C50C-407E-A947-70E740481C1C}">
                <a14:useLocalDpi xmlns:a14="http://schemas.microsoft.com/office/drawing/2010/main" val="0"/>
              </a:ext>
            </a:extLst>
          </a:blip>
          <a:srcRect r="54845"/>
          <a:stretch>
            <a:fillRect/>
          </a:stretch>
        </p:blipFill>
        <p:spPr bwMode="auto">
          <a:xfrm>
            <a:off x="487242" y="2704051"/>
            <a:ext cx="2678943" cy="408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3423139" y="3232203"/>
            <a:ext cx="5200650" cy="276225"/>
          </a:xfrm>
          <a:prstGeom prst="rect">
            <a:avLst/>
          </a:prstGeom>
        </p:spPr>
        <p:txBody>
          <a:bodyPr>
            <a:spAutoFit/>
          </a:bodyPr>
          <a:lstStyle/>
          <a:p>
            <a:pPr>
              <a:defRPr/>
            </a:pPr>
            <a:r>
              <a:rPr lang="fr-FR" sz="1200" i="1" dirty="0">
                <a:latin typeface="+mj-lt"/>
              </a:rPr>
              <a:t>Opération « Port Ouvert » à l’île d’Yeu </a:t>
            </a:r>
            <a:r>
              <a:rPr lang="fr-FR" sz="1200" dirty="0">
                <a:latin typeface="+mj-lt"/>
              </a:rPr>
              <a:t>(</a:t>
            </a:r>
            <a:r>
              <a:rPr lang="fr-FR" altLang="fr-FR" sz="1200" dirty="0">
                <a:latin typeface="+mj-lt"/>
              </a:rPr>
              <a:t>visites de </a:t>
            </a:r>
            <a:r>
              <a:rPr lang="fr-FR" altLang="fr-FR" sz="1200" dirty="0" smtClean="0">
                <a:latin typeface="+mj-lt"/>
              </a:rPr>
              <a:t>navires / criée</a:t>
            </a:r>
            <a:r>
              <a:rPr lang="fr-FR" altLang="fr-FR" sz="1200" dirty="0">
                <a:latin typeface="+mj-lt"/>
              </a:rPr>
              <a:t>)</a:t>
            </a:r>
            <a:endParaRPr lang="fr-FR" sz="1200" dirty="0">
              <a:latin typeface="+mj-lt"/>
            </a:endParaRPr>
          </a:p>
        </p:txBody>
      </p:sp>
      <p:pic>
        <p:nvPicPr>
          <p:cNvPr id="20" name="Picture 6" descr="amap poisson sortie ile d'yeu 1-2 octobre 2011 048"/>
          <p:cNvPicPr>
            <a:picLocks noChangeAspect="1" noChangeArrowheads="1"/>
          </p:cNvPicPr>
          <p:nvPr/>
        </p:nvPicPr>
        <p:blipFill rotWithShape="1">
          <a:blip r:embed="rId7">
            <a:lum bright="18000"/>
            <a:extLst>
              <a:ext uri="{28A0092B-C50C-407E-A947-70E740481C1C}">
                <a14:useLocalDpi xmlns:a14="http://schemas.microsoft.com/office/drawing/2010/main" val="0"/>
              </a:ext>
            </a:extLst>
          </a:blip>
          <a:srcRect l="11725" t="15489" r="12840" b="27644"/>
          <a:stretch/>
        </p:blipFill>
        <p:spPr bwMode="auto">
          <a:xfrm>
            <a:off x="3423139" y="3512638"/>
            <a:ext cx="5580182" cy="280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394985" y="6070309"/>
            <a:ext cx="2641600" cy="246063"/>
          </a:xfrm>
          <a:prstGeom prst="rect">
            <a:avLst/>
          </a:prstGeom>
        </p:spPr>
        <p:txBody>
          <a:bodyPr wrap="none">
            <a:spAutoFit/>
          </a:bodyPr>
          <a:lstStyle/>
          <a:p>
            <a:pPr algn="r" eaLnBrk="1" hangingPunct="1">
              <a:spcBef>
                <a:spcPct val="50000"/>
              </a:spcBef>
              <a:defRPr/>
            </a:pPr>
            <a:r>
              <a:rPr lang="fr-FR" altLang="fr-FR" sz="1000" dirty="0">
                <a:solidFill>
                  <a:schemeClr val="bg1"/>
                </a:solidFill>
                <a:latin typeface="+mn-lt"/>
              </a:rPr>
              <a:t>Crédits photographiques : P. Moreau, 2010</a:t>
            </a:r>
          </a:p>
        </p:txBody>
      </p:sp>
    </p:spTree>
    <p:extLst>
      <p:ext uri="{BB962C8B-B14F-4D97-AF65-F5344CB8AC3E}">
        <p14:creationId xmlns:p14="http://schemas.microsoft.com/office/powerpoint/2010/main" val="3095099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Amap Poisson Yeu Nantes</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1" y="1896430"/>
            <a:ext cx="7134153" cy="4750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Fonctionnement</a:t>
            </a:r>
          </a:p>
          <a:p>
            <a:pPr marL="0" indent="0" algn="just">
              <a:buNone/>
            </a:pPr>
            <a:r>
              <a:rPr lang="fr-FR" altLang="fr-FR" sz="1600" dirty="0" smtClean="0">
                <a:solidFill>
                  <a:schemeClr val="tx1"/>
                </a:solidFill>
              </a:rPr>
              <a:t>Solidarité économique : une réelle plus-value aux producteurs</a:t>
            </a:r>
          </a:p>
        </p:txBody>
      </p:sp>
      <p:pic>
        <p:nvPicPr>
          <p:cNvPr id="13" name="Image 5" descr="2013_05_27_Logo_VALPARESO_.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836" y="1228530"/>
            <a:ext cx="1882532" cy="51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21189" y="2705218"/>
            <a:ext cx="5883275" cy="4082444"/>
          </a:xfrm>
          <a:prstGeom prst="rect">
            <a:avLst/>
          </a:prstGeom>
          <a:solidFill>
            <a:schemeClr val="accent1">
              <a:alpha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n w="6350">
                <a:solidFill>
                  <a:schemeClr val="tx1"/>
                </a:solidFill>
              </a:ln>
            </a:endParaRPr>
          </a:p>
        </p:txBody>
      </p:sp>
      <p:sp>
        <p:nvSpPr>
          <p:cNvPr id="16" name="Oval 26"/>
          <p:cNvSpPr>
            <a:spLocks noChangeArrowheads="1"/>
          </p:cNvSpPr>
          <p:nvPr/>
        </p:nvSpPr>
        <p:spPr bwMode="auto">
          <a:xfrm>
            <a:off x="2386502" y="6238903"/>
            <a:ext cx="769937" cy="446087"/>
          </a:xfrm>
          <a:prstGeom prst="ellipse">
            <a:avLst/>
          </a:prstGeom>
          <a:solidFill>
            <a:schemeClr val="accent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endParaRPr lang="fr-FR" altLang="fr-FR" sz="1400" smtClean="0">
              <a:solidFill>
                <a:schemeClr val="tx1"/>
              </a:solidFill>
              <a:latin typeface="+mj-lt"/>
            </a:endParaRPr>
          </a:p>
        </p:txBody>
      </p:sp>
      <p:sp>
        <p:nvSpPr>
          <p:cNvPr id="18" name="Oval 26"/>
          <p:cNvSpPr>
            <a:spLocks noChangeArrowheads="1"/>
          </p:cNvSpPr>
          <p:nvPr/>
        </p:nvSpPr>
        <p:spPr bwMode="auto">
          <a:xfrm>
            <a:off x="2437302" y="3349653"/>
            <a:ext cx="769937" cy="368300"/>
          </a:xfrm>
          <a:prstGeom prst="ellipse">
            <a:avLst/>
          </a:prstGeom>
          <a:solidFill>
            <a:schemeClr val="accent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endParaRPr lang="fr-FR" altLang="fr-FR" sz="1400" smtClean="0">
              <a:solidFill>
                <a:schemeClr val="tx1"/>
              </a:solidFill>
              <a:latin typeface="+mj-lt"/>
            </a:endParaRPr>
          </a:p>
        </p:txBody>
      </p:sp>
      <p:sp>
        <p:nvSpPr>
          <p:cNvPr id="21" name="ZoneTexte 20"/>
          <p:cNvSpPr txBox="1"/>
          <p:nvPr/>
        </p:nvSpPr>
        <p:spPr>
          <a:xfrm>
            <a:off x="3335827" y="2833715"/>
            <a:ext cx="1479550"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defRPr/>
            </a:pPr>
            <a:r>
              <a:rPr lang="fr-FR" sz="1400" dirty="0">
                <a:solidFill>
                  <a:srgbClr val="000000"/>
                </a:solidFill>
                <a:latin typeface="+mj-lt"/>
              </a:rPr>
              <a:t>pêcheurs du GIE</a:t>
            </a:r>
          </a:p>
        </p:txBody>
      </p:sp>
      <p:sp>
        <p:nvSpPr>
          <p:cNvPr id="23" name="ZoneTexte 22"/>
          <p:cNvSpPr txBox="1"/>
          <p:nvPr/>
        </p:nvSpPr>
        <p:spPr>
          <a:xfrm>
            <a:off x="3466002" y="3862415"/>
            <a:ext cx="1219200" cy="5222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eaLnBrk="1" hangingPunct="1">
              <a:defRPr/>
            </a:pPr>
            <a:r>
              <a:rPr lang="fr-FR" sz="1400" dirty="0">
                <a:solidFill>
                  <a:srgbClr val="000000"/>
                </a:solidFill>
                <a:latin typeface="+mj-lt"/>
                <a:cs typeface="Arial" charset="0"/>
              </a:rPr>
              <a:t>Coopérative</a:t>
            </a:r>
            <a:br>
              <a:rPr lang="fr-FR" sz="1400" dirty="0">
                <a:solidFill>
                  <a:srgbClr val="000000"/>
                </a:solidFill>
                <a:latin typeface="+mj-lt"/>
                <a:cs typeface="Arial" charset="0"/>
              </a:rPr>
            </a:br>
            <a:r>
              <a:rPr lang="fr-FR" sz="1400" dirty="0">
                <a:solidFill>
                  <a:srgbClr val="000000"/>
                </a:solidFill>
                <a:latin typeface="+mj-lt"/>
                <a:cs typeface="Arial" charset="0"/>
              </a:rPr>
              <a:t>de mareyage</a:t>
            </a:r>
          </a:p>
        </p:txBody>
      </p:sp>
      <p:sp>
        <p:nvSpPr>
          <p:cNvPr id="24" name="ZoneTexte 23"/>
          <p:cNvSpPr txBox="1"/>
          <p:nvPr/>
        </p:nvSpPr>
        <p:spPr>
          <a:xfrm>
            <a:off x="3361227" y="5067328"/>
            <a:ext cx="1497012" cy="52228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eaLnBrk="1" hangingPunct="1">
              <a:defRPr/>
            </a:pPr>
            <a:r>
              <a:rPr lang="fr-FR" sz="1400" dirty="0">
                <a:solidFill>
                  <a:srgbClr val="000000"/>
                </a:solidFill>
                <a:latin typeface="+mj-lt"/>
              </a:rPr>
              <a:t>GIE </a:t>
            </a:r>
            <a:br>
              <a:rPr lang="fr-FR" sz="1400" dirty="0">
                <a:solidFill>
                  <a:srgbClr val="000000"/>
                </a:solidFill>
                <a:latin typeface="+mj-lt"/>
              </a:rPr>
            </a:br>
            <a:r>
              <a:rPr lang="fr-FR" sz="1400" i="1" dirty="0">
                <a:solidFill>
                  <a:srgbClr val="000000"/>
                </a:solidFill>
                <a:latin typeface="+mj-lt"/>
              </a:rPr>
              <a:t>Pêcheurs île Yeu</a:t>
            </a:r>
          </a:p>
        </p:txBody>
      </p:sp>
      <p:sp>
        <p:nvSpPr>
          <p:cNvPr id="25" name="ZoneTexte 24"/>
          <p:cNvSpPr txBox="1"/>
          <p:nvPr/>
        </p:nvSpPr>
        <p:spPr>
          <a:xfrm>
            <a:off x="3591414" y="6362728"/>
            <a:ext cx="954088" cy="3079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defRPr/>
            </a:pPr>
            <a:r>
              <a:rPr lang="fr-FR" sz="1400" dirty="0">
                <a:solidFill>
                  <a:srgbClr val="000000"/>
                </a:solidFill>
                <a:latin typeface="+mj-lt"/>
              </a:rPr>
              <a:t>mangeurs</a:t>
            </a:r>
          </a:p>
        </p:txBody>
      </p:sp>
      <p:sp>
        <p:nvSpPr>
          <p:cNvPr id="26" name="Line 13"/>
          <p:cNvSpPr>
            <a:spLocks noChangeShapeType="1"/>
          </p:cNvSpPr>
          <p:nvPr/>
        </p:nvSpPr>
        <p:spPr bwMode="auto">
          <a:xfrm flipH="1" flipV="1">
            <a:off x="4085127" y="3141690"/>
            <a:ext cx="11112" cy="722313"/>
          </a:xfrm>
          <a:prstGeom prst="line">
            <a:avLst/>
          </a:prstGeom>
          <a:noFill/>
          <a:ln w="25400"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pPr>
              <a:defRPr/>
            </a:pPr>
            <a:endParaRPr lang="fr-FR" sz="1400">
              <a:latin typeface="+mj-lt"/>
            </a:endParaRPr>
          </a:p>
        </p:txBody>
      </p:sp>
      <p:sp>
        <p:nvSpPr>
          <p:cNvPr id="27" name="Oval 26"/>
          <p:cNvSpPr>
            <a:spLocks noChangeArrowheads="1"/>
          </p:cNvSpPr>
          <p:nvPr/>
        </p:nvSpPr>
        <p:spPr bwMode="auto">
          <a:xfrm>
            <a:off x="2321414" y="4797453"/>
            <a:ext cx="838200" cy="484187"/>
          </a:xfrm>
          <a:prstGeom prst="ellipse">
            <a:avLst/>
          </a:prstGeom>
          <a:solidFill>
            <a:schemeClr val="accent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endParaRPr lang="fr-FR" altLang="fr-FR" sz="1400" smtClean="0">
              <a:solidFill>
                <a:schemeClr val="tx1"/>
              </a:solidFill>
              <a:latin typeface="+mj-lt"/>
            </a:endParaRPr>
          </a:p>
        </p:txBody>
      </p:sp>
      <p:sp>
        <p:nvSpPr>
          <p:cNvPr id="28" name="Line 34"/>
          <p:cNvSpPr>
            <a:spLocks noChangeShapeType="1"/>
          </p:cNvSpPr>
          <p:nvPr/>
        </p:nvSpPr>
        <p:spPr bwMode="auto">
          <a:xfrm>
            <a:off x="5391639" y="2997228"/>
            <a:ext cx="41275" cy="230505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fr-FR" sz="1400">
              <a:latin typeface="+mj-lt"/>
            </a:endParaRPr>
          </a:p>
        </p:txBody>
      </p:sp>
      <p:sp>
        <p:nvSpPr>
          <p:cNvPr id="29" name="Line 35"/>
          <p:cNvSpPr>
            <a:spLocks noChangeShapeType="1"/>
          </p:cNvSpPr>
          <p:nvPr/>
        </p:nvSpPr>
        <p:spPr bwMode="auto">
          <a:xfrm flipH="1">
            <a:off x="4888402" y="5329265"/>
            <a:ext cx="503237" cy="0"/>
          </a:xfrm>
          <a:prstGeom prst="line">
            <a:avLst/>
          </a:prstGeom>
          <a:noFill/>
          <a:ln w="254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defRPr/>
            </a:pPr>
            <a:endParaRPr lang="fr-FR" sz="1400">
              <a:latin typeface="+mj-lt"/>
            </a:endParaRPr>
          </a:p>
        </p:txBody>
      </p:sp>
      <p:sp>
        <p:nvSpPr>
          <p:cNvPr id="30" name="Line 36"/>
          <p:cNvSpPr>
            <a:spLocks noChangeShapeType="1"/>
          </p:cNvSpPr>
          <p:nvPr/>
        </p:nvSpPr>
        <p:spPr bwMode="auto">
          <a:xfrm>
            <a:off x="4815377" y="2997228"/>
            <a:ext cx="576262" cy="0"/>
          </a:xfrm>
          <a:prstGeom prst="line">
            <a:avLst/>
          </a:prstGeom>
          <a:noFill/>
          <a:ln w="25400"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pPr>
              <a:defRPr/>
            </a:pPr>
            <a:endParaRPr lang="fr-FR" sz="1400">
              <a:latin typeface="+mj-lt"/>
            </a:endParaRPr>
          </a:p>
        </p:txBody>
      </p:sp>
      <p:grpSp>
        <p:nvGrpSpPr>
          <p:cNvPr id="31" name="Group 45"/>
          <p:cNvGrpSpPr>
            <a:grpSpLocks/>
          </p:cNvGrpSpPr>
          <p:nvPr/>
        </p:nvGrpSpPr>
        <p:grpSpPr bwMode="auto">
          <a:xfrm>
            <a:off x="5099539" y="3286153"/>
            <a:ext cx="1304925" cy="739775"/>
            <a:chOff x="293" y="1457"/>
            <a:chExt cx="861" cy="488"/>
          </a:xfrm>
        </p:grpSpPr>
        <p:sp>
          <p:nvSpPr>
            <p:cNvPr id="32" name="Oval 46"/>
            <p:cNvSpPr>
              <a:spLocks noChangeArrowheads="1"/>
            </p:cNvSpPr>
            <p:nvPr/>
          </p:nvSpPr>
          <p:spPr bwMode="auto">
            <a:xfrm>
              <a:off x="385" y="1457"/>
              <a:ext cx="681" cy="488"/>
            </a:xfrm>
            <a:prstGeom prst="ellipse">
              <a:avLst/>
            </a:prstGeom>
            <a:solidFill>
              <a:schemeClr val="accent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endParaRPr lang="fr-FR" altLang="fr-FR" sz="1400" smtClean="0">
                <a:solidFill>
                  <a:schemeClr val="tx1"/>
                </a:solidFill>
                <a:latin typeface="+mj-lt"/>
              </a:endParaRPr>
            </a:p>
          </p:txBody>
        </p:sp>
        <p:sp>
          <p:nvSpPr>
            <p:cNvPr id="33" name="Rectangle 23"/>
            <p:cNvSpPr>
              <a:spLocks noChangeArrowheads="1"/>
            </p:cNvSpPr>
            <p:nvPr/>
          </p:nvSpPr>
          <p:spPr bwMode="auto">
            <a:xfrm>
              <a:off x="293" y="1536"/>
              <a:ext cx="861"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defRPr/>
              </a:pPr>
              <a:r>
                <a:rPr lang="fr-FR" altLang="fr-FR" sz="1400" b="1" dirty="0" smtClean="0">
                  <a:solidFill>
                    <a:srgbClr val="000099"/>
                  </a:solidFill>
                  <a:latin typeface="+mj-lt"/>
                </a:rPr>
                <a:t>3500 € an/marin</a:t>
              </a:r>
            </a:p>
          </p:txBody>
        </p:sp>
      </p:grpSp>
      <p:grpSp>
        <p:nvGrpSpPr>
          <p:cNvPr id="34" name="Groupe 21"/>
          <p:cNvGrpSpPr>
            <a:grpSpLocks/>
          </p:cNvGrpSpPr>
          <p:nvPr/>
        </p:nvGrpSpPr>
        <p:grpSpPr bwMode="auto">
          <a:xfrm>
            <a:off x="5234211" y="4115622"/>
            <a:ext cx="1081087" cy="1029493"/>
            <a:chOff x="6476872" y="3302898"/>
            <a:chExt cx="1080715" cy="1028449"/>
          </a:xfrm>
        </p:grpSpPr>
        <p:sp>
          <p:nvSpPr>
            <p:cNvPr id="35" name="Oval 26"/>
            <p:cNvSpPr>
              <a:spLocks noChangeArrowheads="1"/>
            </p:cNvSpPr>
            <p:nvPr/>
          </p:nvSpPr>
          <p:spPr bwMode="auto">
            <a:xfrm>
              <a:off x="6639007" y="3819105"/>
              <a:ext cx="769672" cy="512242"/>
            </a:xfrm>
            <a:prstGeom prst="ellipse">
              <a:avLst/>
            </a:prstGeom>
            <a:solidFill>
              <a:schemeClr val="accent1"/>
            </a:solidFill>
            <a:ln w="9525">
              <a:solidFill>
                <a:schemeClr val="tx1"/>
              </a:solidFill>
              <a:round/>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endParaRPr lang="fr-FR" altLang="fr-FR" sz="1400" smtClean="0">
                <a:solidFill>
                  <a:schemeClr val="tx1"/>
                </a:solidFill>
                <a:latin typeface="+mj-lt"/>
              </a:endParaRPr>
            </a:p>
          </p:txBody>
        </p:sp>
        <p:sp>
          <p:nvSpPr>
            <p:cNvPr id="36" name="Rectangle 35"/>
            <p:cNvSpPr>
              <a:spLocks noChangeArrowheads="1"/>
            </p:cNvSpPr>
            <p:nvPr/>
          </p:nvSpPr>
          <p:spPr bwMode="auto">
            <a:xfrm>
              <a:off x="6476872" y="3302898"/>
              <a:ext cx="1080715" cy="461494"/>
            </a:xfrm>
            <a:prstGeom prst="rect">
              <a:avLst/>
            </a:prstGeom>
            <a:noFill/>
            <a:ln>
              <a:noFill/>
            </a:ln>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defRPr/>
              </a:pPr>
              <a:r>
                <a:rPr lang="fr-FR" altLang="fr-FR" sz="1200" dirty="0" smtClean="0">
                  <a:solidFill>
                    <a:schemeClr val="tx1"/>
                  </a:solidFill>
                  <a:latin typeface="+mj-lt"/>
                </a:rPr>
                <a:t>versement « bonus »</a:t>
              </a:r>
            </a:p>
          </p:txBody>
        </p:sp>
        <p:sp>
          <p:nvSpPr>
            <p:cNvPr id="37" name="Rectangle 23"/>
            <p:cNvSpPr>
              <a:spLocks noChangeArrowheads="1"/>
            </p:cNvSpPr>
            <p:nvPr/>
          </p:nvSpPr>
          <p:spPr bwMode="auto">
            <a:xfrm>
              <a:off x="6588224" y="3920602"/>
              <a:ext cx="880759" cy="30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fr-FR" altLang="fr-FR" sz="1400" b="1" dirty="0" smtClean="0">
                  <a:solidFill>
                    <a:schemeClr val="tx1"/>
                  </a:solidFill>
                  <a:latin typeface="+mj-lt"/>
                </a:rPr>
                <a:t>1,5 €/kg</a:t>
              </a:r>
            </a:p>
          </p:txBody>
        </p:sp>
      </p:grpSp>
      <p:sp>
        <p:nvSpPr>
          <p:cNvPr id="38" name="Rectangle 23"/>
          <p:cNvSpPr>
            <a:spLocks noChangeArrowheads="1"/>
          </p:cNvSpPr>
          <p:nvPr/>
        </p:nvSpPr>
        <p:spPr bwMode="auto">
          <a:xfrm>
            <a:off x="23447" y="2831894"/>
            <a:ext cx="316535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fr-FR" altLang="fr-FR" sz="1200" dirty="0" smtClean="0">
                <a:solidFill>
                  <a:schemeClr val="tx1"/>
                </a:solidFill>
                <a:latin typeface="+mj-lt"/>
              </a:rPr>
              <a:t>               golfe de Gascogne : </a:t>
            </a:r>
          </a:p>
          <a:p>
            <a:pPr eaLnBrk="1" hangingPunct="1">
              <a:spcBef>
                <a:spcPct val="0"/>
              </a:spcBef>
              <a:buClrTx/>
              <a:buSzTx/>
              <a:buFontTx/>
              <a:buNone/>
              <a:defRPr/>
            </a:pPr>
            <a:endParaRPr lang="fr-FR" altLang="fr-FR" sz="1200" dirty="0">
              <a:solidFill>
                <a:schemeClr val="tx1"/>
              </a:solidFill>
              <a:latin typeface="+mj-lt"/>
            </a:endParaRPr>
          </a:p>
          <a:p>
            <a:pPr eaLnBrk="1" hangingPunct="1">
              <a:spcBef>
                <a:spcPct val="0"/>
              </a:spcBef>
              <a:buClrTx/>
              <a:buSzTx/>
              <a:buFontTx/>
              <a:buNone/>
              <a:defRPr/>
            </a:pPr>
            <a:endParaRPr lang="fr-FR" altLang="fr-FR" sz="1200" dirty="0" smtClean="0">
              <a:solidFill>
                <a:schemeClr val="tx1"/>
              </a:solidFill>
              <a:latin typeface="+mj-lt"/>
            </a:endParaRPr>
          </a:p>
          <a:p>
            <a:pPr algn="r" eaLnBrk="1" hangingPunct="1">
              <a:spcBef>
                <a:spcPct val="0"/>
              </a:spcBef>
              <a:buClrTx/>
              <a:buSzTx/>
              <a:buFontTx/>
              <a:buNone/>
              <a:defRPr/>
            </a:pPr>
            <a:r>
              <a:rPr lang="fr-FR" altLang="fr-FR" sz="1200" dirty="0" smtClean="0">
                <a:solidFill>
                  <a:schemeClr val="tx1"/>
                </a:solidFill>
                <a:latin typeface="+mj-lt"/>
              </a:rPr>
              <a:t>achat en criée Yeu :          </a:t>
            </a:r>
            <a:r>
              <a:rPr lang="fr-FR" altLang="fr-FR" sz="1400" b="1" dirty="0" smtClean="0">
                <a:solidFill>
                  <a:schemeClr val="tx1"/>
                </a:solidFill>
                <a:latin typeface="+mj-lt"/>
              </a:rPr>
              <a:t>6 €/kg   </a:t>
            </a:r>
          </a:p>
          <a:p>
            <a:pPr algn="r" eaLnBrk="1" hangingPunct="1">
              <a:spcBef>
                <a:spcPct val="0"/>
              </a:spcBef>
              <a:buClrTx/>
              <a:buSzTx/>
              <a:buFontTx/>
              <a:buNone/>
              <a:defRPr/>
            </a:pPr>
            <a:endParaRPr lang="fr-FR" altLang="fr-FR" sz="1400" dirty="0" smtClean="0">
              <a:solidFill>
                <a:schemeClr val="tx1"/>
              </a:solidFill>
              <a:latin typeface="+mj-lt"/>
            </a:endParaRPr>
          </a:p>
          <a:p>
            <a:pPr algn="r" eaLnBrk="1" hangingPunct="1">
              <a:spcBef>
                <a:spcPct val="0"/>
              </a:spcBef>
              <a:buClrTx/>
              <a:buSzTx/>
              <a:buFont typeface="Wingdings 3" panose="05040102010807070707" pitchFamily="18" charset="2"/>
              <a:buNone/>
              <a:defRPr/>
            </a:pPr>
            <a:endParaRPr lang="fr-FR" altLang="fr-FR" sz="1400" dirty="0" smtClean="0">
              <a:solidFill>
                <a:schemeClr val="tx1"/>
              </a:solidFill>
              <a:latin typeface="+mj-lt"/>
            </a:endParaRPr>
          </a:p>
          <a:p>
            <a:pPr algn="r" eaLnBrk="1" hangingPunct="1">
              <a:spcBef>
                <a:spcPct val="0"/>
              </a:spcBef>
              <a:buClrTx/>
              <a:buSzTx/>
              <a:buFont typeface="Wingdings 3" panose="05040102010807070707" pitchFamily="18" charset="2"/>
              <a:buNone/>
              <a:defRPr/>
            </a:pPr>
            <a:r>
              <a:rPr lang="fr-FR" altLang="fr-FR" sz="1200" dirty="0" smtClean="0">
                <a:solidFill>
                  <a:schemeClr val="tx1"/>
                </a:solidFill>
                <a:latin typeface="+mj-lt"/>
              </a:rPr>
              <a:t>prestation de service :      </a:t>
            </a:r>
            <a:r>
              <a:rPr lang="fr-FR" altLang="fr-FR" sz="1400" dirty="0" smtClean="0">
                <a:solidFill>
                  <a:schemeClr val="tx1"/>
                </a:solidFill>
                <a:latin typeface="+mj-lt"/>
              </a:rPr>
              <a:t>1,5 €/kg</a:t>
            </a:r>
          </a:p>
          <a:p>
            <a:pPr algn="r" eaLnBrk="1" hangingPunct="1">
              <a:spcBef>
                <a:spcPct val="0"/>
              </a:spcBef>
              <a:buClrTx/>
              <a:buSzTx/>
              <a:buFont typeface="Wingdings 3" panose="05040102010807070707" pitchFamily="18" charset="2"/>
              <a:buNone/>
              <a:defRPr/>
            </a:pPr>
            <a:endParaRPr lang="fr-FR" altLang="fr-FR" sz="1400" dirty="0" smtClean="0">
              <a:solidFill>
                <a:schemeClr val="tx1"/>
              </a:solidFill>
              <a:latin typeface="+mj-lt"/>
            </a:endParaRPr>
          </a:p>
          <a:p>
            <a:pPr algn="r" eaLnBrk="1" hangingPunct="1">
              <a:spcBef>
                <a:spcPct val="0"/>
              </a:spcBef>
              <a:buClrTx/>
              <a:buSzTx/>
              <a:buFont typeface="Wingdings 3" panose="05040102010807070707" pitchFamily="18" charset="2"/>
              <a:buNone/>
              <a:defRPr/>
            </a:pPr>
            <a:endParaRPr lang="fr-FR" altLang="fr-FR" sz="1400" dirty="0" smtClean="0">
              <a:solidFill>
                <a:schemeClr val="tx1"/>
              </a:solidFill>
              <a:latin typeface="+mj-lt"/>
            </a:endParaRPr>
          </a:p>
          <a:p>
            <a:pPr algn="r" eaLnBrk="1" hangingPunct="1">
              <a:spcBef>
                <a:spcPct val="0"/>
              </a:spcBef>
              <a:buClrTx/>
              <a:buSzTx/>
              <a:buFont typeface="Wingdings 3" panose="05040102010807070707" pitchFamily="18" charset="2"/>
              <a:buNone/>
              <a:defRPr/>
            </a:pPr>
            <a:endParaRPr lang="fr-FR" altLang="fr-FR" sz="1400" dirty="0" smtClean="0">
              <a:solidFill>
                <a:schemeClr val="tx1"/>
              </a:solidFill>
              <a:latin typeface="+mj-lt"/>
            </a:endParaRPr>
          </a:p>
          <a:p>
            <a:pPr algn="r" eaLnBrk="1" hangingPunct="1">
              <a:spcBef>
                <a:spcPct val="0"/>
              </a:spcBef>
              <a:buClrTx/>
              <a:buSzTx/>
              <a:buFont typeface="Wingdings 3" panose="05040102010807070707" pitchFamily="18" charset="2"/>
              <a:buNone/>
              <a:defRPr/>
            </a:pPr>
            <a:r>
              <a:rPr lang="fr-FR" altLang="fr-FR" sz="1200" dirty="0" smtClean="0">
                <a:solidFill>
                  <a:schemeClr val="tx1"/>
                </a:solidFill>
                <a:latin typeface="+mj-lt"/>
              </a:rPr>
              <a:t>refacturation au GIE :     </a:t>
            </a:r>
            <a:r>
              <a:rPr lang="fr-FR" altLang="fr-FR" sz="1400" b="1" dirty="0" smtClean="0">
                <a:solidFill>
                  <a:schemeClr val="tx1"/>
                </a:solidFill>
                <a:latin typeface="+mj-lt"/>
              </a:rPr>
              <a:t>7,5 €/kg</a:t>
            </a:r>
          </a:p>
          <a:p>
            <a:pPr algn="r" eaLnBrk="1" hangingPunct="1">
              <a:spcBef>
                <a:spcPct val="0"/>
              </a:spcBef>
              <a:buClrTx/>
              <a:buSzTx/>
              <a:buFont typeface="Wingdings 3" panose="05040102010807070707" pitchFamily="18" charset="2"/>
              <a:buNone/>
              <a:defRPr/>
            </a:pPr>
            <a:endParaRPr lang="fr-FR" altLang="fr-FR" sz="1400" b="1" dirty="0" smtClean="0">
              <a:solidFill>
                <a:schemeClr val="tx1"/>
              </a:solidFill>
              <a:latin typeface="+mj-lt"/>
            </a:endParaRPr>
          </a:p>
          <a:p>
            <a:pPr algn="r" eaLnBrk="1" hangingPunct="1">
              <a:spcBef>
                <a:spcPct val="0"/>
              </a:spcBef>
              <a:buClrTx/>
              <a:buSzTx/>
              <a:buFont typeface="Wingdings 3" panose="05040102010807070707" pitchFamily="18" charset="2"/>
              <a:buNone/>
              <a:defRPr/>
            </a:pPr>
            <a:endParaRPr lang="fr-FR" altLang="fr-FR" sz="1400" b="1" dirty="0" smtClean="0">
              <a:solidFill>
                <a:schemeClr val="tx1"/>
              </a:solidFill>
              <a:latin typeface="+mj-lt"/>
            </a:endParaRPr>
          </a:p>
          <a:p>
            <a:pPr algn="r" eaLnBrk="1" hangingPunct="1">
              <a:spcBef>
                <a:spcPct val="0"/>
              </a:spcBef>
              <a:buClrTx/>
              <a:buSzTx/>
              <a:buFont typeface="Wingdings 3" panose="05040102010807070707" pitchFamily="18" charset="2"/>
              <a:buNone/>
              <a:defRPr/>
            </a:pPr>
            <a:r>
              <a:rPr lang="fr-FR" altLang="fr-FR" sz="1200" dirty="0" smtClean="0">
                <a:solidFill>
                  <a:schemeClr val="tx1"/>
                </a:solidFill>
              </a:rPr>
              <a:t>frais de transport :        </a:t>
            </a:r>
            <a:r>
              <a:rPr lang="fr-FR" altLang="fr-FR" sz="1400" dirty="0" smtClean="0">
                <a:solidFill>
                  <a:schemeClr val="tx1"/>
                </a:solidFill>
              </a:rPr>
              <a:t>2 €/kg</a:t>
            </a:r>
          </a:p>
          <a:p>
            <a:pPr algn="ctr" eaLnBrk="1" hangingPunct="1">
              <a:spcBef>
                <a:spcPct val="0"/>
              </a:spcBef>
              <a:buClrTx/>
              <a:buSzTx/>
              <a:buFont typeface="Wingdings 3" panose="05040102010807070707" pitchFamily="18" charset="2"/>
              <a:buNone/>
              <a:defRPr/>
            </a:pPr>
            <a:r>
              <a:rPr lang="fr-FR" altLang="fr-FR" sz="1200" dirty="0" smtClean="0">
                <a:solidFill>
                  <a:schemeClr val="tx1"/>
                </a:solidFill>
              </a:rPr>
              <a:t>Yeu - Fromentine</a:t>
            </a:r>
          </a:p>
          <a:p>
            <a:pPr algn="r" eaLnBrk="1" hangingPunct="1">
              <a:spcBef>
                <a:spcPct val="0"/>
              </a:spcBef>
              <a:buClrTx/>
              <a:buSzTx/>
              <a:buFont typeface="Wingdings 3" panose="05040102010807070707" pitchFamily="18" charset="2"/>
              <a:buNone/>
              <a:defRPr/>
            </a:pPr>
            <a:endParaRPr lang="fr-FR" altLang="fr-FR" sz="1400" dirty="0" smtClean="0">
              <a:solidFill>
                <a:schemeClr val="tx1"/>
              </a:solidFill>
            </a:endParaRPr>
          </a:p>
          <a:p>
            <a:pPr algn="r" eaLnBrk="1" hangingPunct="1">
              <a:spcBef>
                <a:spcPct val="0"/>
              </a:spcBef>
              <a:buClrTx/>
              <a:buSzTx/>
              <a:buFont typeface="Wingdings 3" panose="05040102010807070707" pitchFamily="18" charset="2"/>
              <a:buNone/>
              <a:defRPr/>
            </a:pPr>
            <a:endParaRPr lang="fr-FR" altLang="fr-FR" sz="1000" dirty="0" smtClean="0">
              <a:solidFill>
                <a:schemeClr val="tx1"/>
              </a:solidFill>
            </a:endParaRPr>
          </a:p>
          <a:p>
            <a:pPr algn="r" eaLnBrk="1" hangingPunct="1">
              <a:spcBef>
                <a:spcPct val="0"/>
              </a:spcBef>
              <a:buClrTx/>
              <a:buSzTx/>
              <a:buFont typeface="Wingdings 3" panose="05040102010807070707" pitchFamily="18" charset="2"/>
              <a:buNone/>
              <a:defRPr/>
            </a:pPr>
            <a:r>
              <a:rPr lang="fr-FR" altLang="fr-FR" sz="1200" dirty="0" smtClean="0">
                <a:solidFill>
                  <a:schemeClr val="tx1"/>
                </a:solidFill>
              </a:rPr>
              <a:t>panier </a:t>
            </a:r>
            <a:r>
              <a:rPr lang="fr-FR" altLang="fr-FR" sz="1200" dirty="0" err="1" smtClean="0">
                <a:solidFill>
                  <a:schemeClr val="tx1"/>
                </a:solidFill>
              </a:rPr>
              <a:t>amapien</a:t>
            </a:r>
            <a:r>
              <a:rPr lang="fr-FR" altLang="fr-FR" sz="1200" dirty="0">
                <a:solidFill>
                  <a:schemeClr val="tx1"/>
                </a:solidFill>
              </a:rPr>
              <a:t> </a:t>
            </a:r>
            <a:r>
              <a:rPr lang="fr-FR" altLang="fr-FR" sz="1200" dirty="0" smtClean="0">
                <a:solidFill>
                  <a:schemeClr val="tx1"/>
                </a:solidFill>
              </a:rPr>
              <a:t>:     </a:t>
            </a:r>
            <a:r>
              <a:rPr lang="fr-FR" altLang="fr-FR" sz="1400" b="1" dirty="0" smtClean="0">
                <a:solidFill>
                  <a:schemeClr val="tx1"/>
                </a:solidFill>
              </a:rPr>
              <a:t>11 €/kg</a:t>
            </a:r>
          </a:p>
          <a:p>
            <a:pPr algn="ctr">
              <a:spcBef>
                <a:spcPct val="0"/>
              </a:spcBef>
              <a:buClrTx/>
              <a:buSzTx/>
              <a:buNone/>
              <a:defRPr/>
            </a:pPr>
            <a:r>
              <a:rPr lang="fr-FR" altLang="fr-FR" sz="1200" dirty="0" smtClean="0">
                <a:solidFill>
                  <a:schemeClr val="tx1"/>
                </a:solidFill>
              </a:rPr>
              <a:t>agglo Nantes </a:t>
            </a:r>
            <a:endParaRPr lang="fr-FR" altLang="fr-FR" sz="1200" dirty="0">
              <a:solidFill>
                <a:schemeClr val="tx1"/>
              </a:solidFill>
            </a:endParaRPr>
          </a:p>
        </p:txBody>
      </p:sp>
      <p:sp>
        <p:nvSpPr>
          <p:cNvPr id="39" name="Rectangle 38"/>
          <p:cNvSpPr/>
          <p:nvPr/>
        </p:nvSpPr>
        <p:spPr>
          <a:xfrm>
            <a:off x="6630960" y="6362728"/>
            <a:ext cx="2562031" cy="400110"/>
          </a:xfrm>
          <a:prstGeom prst="rect">
            <a:avLst/>
          </a:prstGeom>
        </p:spPr>
        <p:txBody>
          <a:bodyPr wrap="square">
            <a:spAutoFit/>
          </a:bodyPr>
          <a:lstStyle/>
          <a:p>
            <a:pPr>
              <a:defRPr/>
            </a:pPr>
            <a:r>
              <a:rPr lang="fr-FR" sz="1000" dirty="0" smtClean="0"/>
              <a:t>D’après : </a:t>
            </a:r>
            <a:r>
              <a:rPr lang="fr-FR" sz="1000" dirty="0" smtClean="0">
                <a:latin typeface="+mn-lt"/>
              </a:rPr>
              <a:t>entretiens </a:t>
            </a:r>
            <a:r>
              <a:rPr lang="fr-FR" sz="1000" dirty="0">
                <a:latin typeface="+mn-lt"/>
              </a:rPr>
              <a:t>Valpareso 2013 ; </a:t>
            </a:r>
            <a:r>
              <a:rPr lang="fr-FR" sz="1000" dirty="0" smtClean="0">
                <a:latin typeface="+mn-lt"/>
              </a:rPr>
              <a:t>Internet </a:t>
            </a:r>
            <a:r>
              <a:rPr lang="fr-FR" sz="1000" dirty="0">
                <a:latin typeface="+mn-lt"/>
              </a:rPr>
              <a:t>AMAP44 ; </a:t>
            </a:r>
            <a:r>
              <a:rPr lang="fr-FR" sz="1000" dirty="0" smtClean="0">
                <a:latin typeface="+mn-lt"/>
              </a:rPr>
              <a:t>FranceAgriMer</a:t>
            </a:r>
            <a:r>
              <a:rPr lang="fr-FR" sz="1000" dirty="0">
                <a:latin typeface="+mn-lt"/>
              </a:rPr>
              <a:t>, 2014 </a:t>
            </a:r>
          </a:p>
        </p:txBody>
      </p:sp>
      <p:sp>
        <p:nvSpPr>
          <p:cNvPr id="40" name="Line 13"/>
          <p:cNvSpPr>
            <a:spLocks noChangeShapeType="1"/>
          </p:cNvSpPr>
          <p:nvPr/>
        </p:nvSpPr>
        <p:spPr bwMode="auto">
          <a:xfrm flipV="1">
            <a:off x="4081952" y="4438678"/>
            <a:ext cx="1587" cy="577850"/>
          </a:xfrm>
          <a:prstGeom prst="line">
            <a:avLst/>
          </a:prstGeom>
          <a:noFill/>
          <a:ln w="25400"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pPr>
              <a:defRPr/>
            </a:pPr>
            <a:endParaRPr lang="fr-FR" sz="1400">
              <a:latin typeface="+mj-lt"/>
            </a:endParaRPr>
          </a:p>
        </p:txBody>
      </p:sp>
      <p:sp>
        <p:nvSpPr>
          <p:cNvPr id="41" name="Line 13"/>
          <p:cNvSpPr>
            <a:spLocks noChangeShapeType="1"/>
          </p:cNvSpPr>
          <p:nvPr/>
        </p:nvSpPr>
        <p:spPr bwMode="auto">
          <a:xfrm flipH="1" flipV="1">
            <a:off x="4096239" y="5588028"/>
            <a:ext cx="0" cy="774700"/>
          </a:xfrm>
          <a:prstGeom prst="line">
            <a:avLst/>
          </a:prstGeom>
          <a:noFill/>
          <a:ln w="25400" cap="rnd">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a:lstStyle/>
          <a:p>
            <a:pPr>
              <a:defRPr/>
            </a:pPr>
            <a:endParaRPr lang="fr-FR" sz="1400">
              <a:latin typeface="+mj-lt"/>
            </a:endParaRPr>
          </a:p>
        </p:txBody>
      </p:sp>
      <p:sp>
        <p:nvSpPr>
          <p:cNvPr id="42" name="Rectangle 23"/>
          <p:cNvSpPr>
            <a:spLocks noChangeArrowheads="1"/>
          </p:cNvSpPr>
          <p:nvPr/>
        </p:nvSpPr>
        <p:spPr bwMode="auto">
          <a:xfrm>
            <a:off x="6593111" y="3450256"/>
            <a:ext cx="2370427" cy="1569660"/>
          </a:xfrm>
          <a:prstGeom prst="rect">
            <a:avLst/>
          </a:prstGeom>
          <a:solidFill>
            <a:schemeClr val="accent1"/>
          </a:solidFill>
          <a:ln w="9525">
            <a:solidFill>
              <a:schemeClr val="tx1"/>
            </a:solidFill>
            <a:miter lim="800000"/>
            <a:headEnd/>
            <a:tailEnd/>
          </a:ln>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171450" indent="-171450" algn="just" eaLnBrk="1" hangingPunct="1">
              <a:spcBef>
                <a:spcPct val="0"/>
              </a:spcBef>
              <a:buClrTx/>
              <a:buSzTx/>
              <a:buFontTx/>
              <a:buChar char="-"/>
              <a:defRPr/>
            </a:pPr>
            <a:r>
              <a:rPr lang="fr-FR" altLang="fr-FR" sz="1200" b="1" dirty="0" smtClean="0">
                <a:solidFill>
                  <a:schemeClr val="tx1"/>
                </a:solidFill>
                <a:latin typeface="+mj-lt"/>
              </a:rPr>
              <a:t>1800 colis/mois </a:t>
            </a:r>
            <a:r>
              <a:rPr lang="fr-FR" altLang="fr-FR" sz="1200" dirty="0" smtClean="0">
                <a:solidFill>
                  <a:schemeClr val="tx1"/>
                </a:solidFill>
                <a:latin typeface="+mj-lt"/>
              </a:rPr>
              <a:t>(poissons de saisons, entiers et frais)</a:t>
            </a:r>
          </a:p>
          <a:p>
            <a:pPr marL="171450" indent="-171450" algn="just" eaLnBrk="1" hangingPunct="1">
              <a:spcBef>
                <a:spcPct val="0"/>
              </a:spcBef>
              <a:buClrTx/>
              <a:buSzTx/>
              <a:buFontTx/>
              <a:buChar char="-"/>
              <a:defRPr/>
            </a:pPr>
            <a:r>
              <a:rPr lang="fr-FR" altLang="fr-FR" sz="1200" b="1" dirty="0" smtClean="0">
                <a:solidFill>
                  <a:schemeClr val="tx1"/>
                </a:solidFill>
                <a:latin typeface="+mj-lt"/>
              </a:rPr>
              <a:t>6,3 t /mois </a:t>
            </a:r>
            <a:r>
              <a:rPr lang="fr-FR" altLang="fr-FR" sz="1200" dirty="0" smtClean="0">
                <a:solidFill>
                  <a:schemeClr val="tx1"/>
                </a:solidFill>
                <a:latin typeface="+mj-lt"/>
              </a:rPr>
              <a:t>(soit 63 t sur 1 saison de 10 mois)</a:t>
            </a:r>
          </a:p>
          <a:p>
            <a:pPr marL="171450" indent="-171450" algn="just" eaLnBrk="1" hangingPunct="1">
              <a:spcBef>
                <a:spcPct val="0"/>
              </a:spcBef>
              <a:buClrTx/>
              <a:buSzTx/>
              <a:buFontTx/>
              <a:buChar char="-"/>
              <a:defRPr/>
            </a:pPr>
            <a:r>
              <a:rPr lang="fr-FR" altLang="fr-FR" sz="1200" b="1" dirty="0" smtClean="0">
                <a:solidFill>
                  <a:schemeClr val="tx1"/>
                </a:solidFill>
                <a:latin typeface="+mj-lt"/>
              </a:rPr>
              <a:t>6-7 % du volume annuel de la criée </a:t>
            </a:r>
            <a:r>
              <a:rPr lang="fr-FR" altLang="fr-FR" sz="1200" dirty="0" smtClean="0">
                <a:solidFill>
                  <a:schemeClr val="tx1"/>
                </a:solidFill>
                <a:latin typeface="+mj-lt"/>
              </a:rPr>
              <a:t>(973 t. en 2014)</a:t>
            </a:r>
          </a:p>
          <a:p>
            <a:pPr marL="171450" indent="-171450" algn="just" eaLnBrk="1" hangingPunct="1">
              <a:spcBef>
                <a:spcPct val="0"/>
              </a:spcBef>
              <a:buClrTx/>
              <a:buSzTx/>
              <a:buFontTx/>
              <a:buChar char="-"/>
              <a:defRPr/>
            </a:pPr>
            <a:r>
              <a:rPr lang="fr-FR" altLang="fr-FR" sz="1200" dirty="0">
                <a:solidFill>
                  <a:schemeClr val="tx1"/>
                </a:solidFill>
                <a:latin typeface="+mj-lt"/>
              </a:rPr>
              <a:t>d</a:t>
            </a:r>
            <a:r>
              <a:rPr lang="fr-FR" altLang="fr-FR" sz="1200" dirty="0" smtClean="0">
                <a:solidFill>
                  <a:schemeClr val="tx1"/>
                </a:solidFill>
                <a:latin typeface="+mj-lt"/>
              </a:rPr>
              <a:t>e </a:t>
            </a:r>
            <a:r>
              <a:rPr lang="fr-FR" altLang="fr-FR" sz="1200" b="1" dirty="0" smtClean="0">
                <a:solidFill>
                  <a:schemeClr val="tx1"/>
                </a:solidFill>
                <a:latin typeface="+mj-lt"/>
              </a:rPr>
              <a:t>5 à 20 % du CA </a:t>
            </a:r>
            <a:r>
              <a:rPr lang="fr-FR" altLang="fr-FR" sz="1200" dirty="0" smtClean="0">
                <a:solidFill>
                  <a:schemeClr val="tx1"/>
                </a:solidFill>
                <a:latin typeface="+mj-lt"/>
              </a:rPr>
              <a:t>de chaque armement du GIE</a:t>
            </a:r>
          </a:p>
        </p:txBody>
      </p:sp>
    </p:spTree>
    <p:extLst>
      <p:ext uri="{BB962C8B-B14F-4D97-AF65-F5344CB8AC3E}">
        <p14:creationId xmlns:p14="http://schemas.microsoft.com/office/powerpoint/2010/main" val="389912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xEl>
                                              <p:pRg st="14" end="1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xEl>
                                              <p:pRg st="17" end="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xEl>
                                              <p:pRg st="18" end="1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Amap Poisson Yeu Nantes</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1" y="1896430"/>
            <a:ext cx="7190768" cy="4750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Des </a:t>
            </a:r>
            <a:r>
              <a:rPr lang="fr-FR" sz="2000" dirty="0">
                <a:solidFill>
                  <a:schemeClr val="accent4"/>
                </a:solidFill>
              </a:rPr>
              <a:t>solidarités « </a:t>
            </a:r>
            <a:r>
              <a:rPr lang="fr-FR" sz="2000" dirty="0" smtClean="0">
                <a:solidFill>
                  <a:schemeClr val="accent4"/>
                </a:solidFill>
              </a:rPr>
              <a:t>biaisées »</a:t>
            </a:r>
            <a:endParaRPr lang="fr-FR" sz="2000" dirty="0">
              <a:solidFill>
                <a:schemeClr val="accent4"/>
              </a:solidFill>
            </a:endParaRPr>
          </a:p>
          <a:p>
            <a:pPr marL="0" indent="0" algn="just">
              <a:buNone/>
            </a:pPr>
            <a:r>
              <a:rPr lang="fr-FR" altLang="fr-FR" sz="1600" dirty="0" smtClean="0">
                <a:solidFill>
                  <a:schemeClr val="tx1"/>
                </a:solidFill>
              </a:rPr>
              <a:t>- Effet club voulu par les producteurs : bornage géographique par cohérence territoriale… mais surtout logistique</a:t>
            </a:r>
            <a:endParaRPr lang="fr-FR" altLang="fr-FR" sz="1600" dirty="0">
              <a:solidFill>
                <a:schemeClr val="tx1"/>
              </a:solidFill>
            </a:endParaRPr>
          </a:p>
          <a:p>
            <a:pPr marL="57150" indent="0" algn="just">
              <a:spcBef>
                <a:spcPts val="600"/>
              </a:spcBef>
              <a:buNone/>
              <a:defRPr/>
            </a:pPr>
            <a:r>
              <a:rPr lang="fr-FR" altLang="fr-FR" sz="1400" dirty="0" smtClean="0">
                <a:solidFill>
                  <a:schemeClr val="tx1"/>
                </a:solidFill>
              </a:rPr>
              <a:t>«</a:t>
            </a:r>
            <a:r>
              <a:rPr lang="fr-FR" altLang="fr-FR" sz="1400" i="1" dirty="0" smtClean="0">
                <a:solidFill>
                  <a:schemeClr val="tx1"/>
                </a:solidFill>
              </a:rPr>
              <a:t> Il faut qu’il y ait une cohérence territoriale on ne va pas faire manger du poisson de l’île d’Yeu aux gens de St Nazaire alors qu’ils ont du poisson au pied de chez eux au Croisic quoi » </a:t>
            </a:r>
            <a:r>
              <a:rPr lang="fr-FR" altLang="fr-FR" sz="1400" dirty="0" smtClean="0">
                <a:solidFill>
                  <a:schemeClr val="tx1"/>
                </a:solidFill>
              </a:rPr>
              <a:t>(un élu local </a:t>
            </a:r>
            <a:r>
              <a:rPr lang="fr-FR" altLang="fr-FR" sz="1400" dirty="0" err="1" smtClean="0">
                <a:solidFill>
                  <a:schemeClr val="tx1"/>
                </a:solidFill>
              </a:rPr>
              <a:t>ogien</a:t>
            </a:r>
            <a:r>
              <a:rPr lang="fr-FR" altLang="fr-FR" sz="1400" dirty="0" smtClean="0">
                <a:solidFill>
                  <a:schemeClr val="tx1"/>
                </a:solidFill>
              </a:rPr>
              <a:t>)</a:t>
            </a:r>
          </a:p>
          <a:p>
            <a:pPr marL="57150" indent="0" algn="just">
              <a:spcBef>
                <a:spcPts val="600"/>
              </a:spcBef>
              <a:buNone/>
              <a:defRPr/>
            </a:pPr>
            <a:r>
              <a:rPr lang="fr-FR" sz="1400" dirty="0" smtClean="0">
                <a:solidFill>
                  <a:schemeClr val="tx1"/>
                </a:solidFill>
              </a:rPr>
              <a:t>« </a:t>
            </a:r>
            <a:r>
              <a:rPr lang="fr-FR" sz="1400" i="1" dirty="0" smtClean="0">
                <a:solidFill>
                  <a:schemeClr val="tx1"/>
                </a:solidFill>
              </a:rPr>
              <a:t>En termes de volume, si on changeait d’échelle, il nous faudra plus d’adhérents au groupement GIE pour pouvoir acheter du poisson</a:t>
            </a:r>
            <a:r>
              <a:rPr lang="fr-FR" sz="1400" dirty="0" smtClean="0">
                <a:solidFill>
                  <a:schemeClr val="tx1"/>
                </a:solidFill>
              </a:rPr>
              <a:t> (...) </a:t>
            </a:r>
            <a:r>
              <a:rPr lang="fr-FR" sz="1400" i="1" dirty="0" smtClean="0">
                <a:solidFill>
                  <a:schemeClr val="tx1"/>
                </a:solidFill>
              </a:rPr>
              <a:t>on n’aura jamais assez de poissons pour livrer tout ce monde </a:t>
            </a:r>
            <a:r>
              <a:rPr lang="fr-FR" sz="1400" dirty="0" smtClean="0">
                <a:solidFill>
                  <a:schemeClr val="tx1"/>
                </a:solidFill>
              </a:rPr>
              <a:t>(...), </a:t>
            </a:r>
            <a:r>
              <a:rPr lang="fr-FR" sz="1400" i="1" dirty="0" smtClean="0">
                <a:solidFill>
                  <a:schemeClr val="tx1"/>
                </a:solidFill>
              </a:rPr>
              <a:t>ça va être vite bridé, si on arrive à 6-7 bateaux, ça va être un grand maximum</a:t>
            </a:r>
            <a:r>
              <a:rPr lang="fr-FR" sz="1400" dirty="0" smtClean="0">
                <a:solidFill>
                  <a:schemeClr val="tx1"/>
                </a:solidFill>
              </a:rPr>
              <a:t> » (un patron-pêcheur de l’AMAPP)</a:t>
            </a:r>
            <a:endParaRPr lang="fr-FR" altLang="fr-FR" sz="1400" dirty="0" smtClean="0">
              <a:solidFill>
                <a:schemeClr val="tx1"/>
              </a:solidFill>
            </a:endParaRPr>
          </a:p>
          <a:p>
            <a:pPr marL="0" indent="0" algn="just">
              <a:buNone/>
            </a:pPr>
            <a:endParaRPr lang="fr-FR" altLang="fr-FR" sz="500" dirty="0" smtClean="0">
              <a:solidFill>
                <a:schemeClr val="tx1"/>
              </a:solidFill>
            </a:endParaRPr>
          </a:p>
          <a:p>
            <a:pPr marL="0" indent="0" algn="just">
              <a:buNone/>
            </a:pPr>
            <a:r>
              <a:rPr lang="fr-FR" altLang="fr-FR" sz="1600" dirty="0" smtClean="0">
                <a:solidFill>
                  <a:schemeClr val="tx1"/>
                </a:solidFill>
              </a:rPr>
              <a:t>- Effet de lassitude </a:t>
            </a:r>
            <a:r>
              <a:rPr lang="fr-FR" altLang="fr-FR" sz="1600" dirty="0">
                <a:solidFill>
                  <a:schemeClr val="tx1"/>
                </a:solidFill>
              </a:rPr>
              <a:t>des coordinateurs et des </a:t>
            </a:r>
            <a:r>
              <a:rPr lang="fr-FR" altLang="fr-FR" sz="1600" dirty="0" smtClean="0">
                <a:solidFill>
                  <a:schemeClr val="tx1"/>
                </a:solidFill>
              </a:rPr>
              <a:t>mangeurs : </a:t>
            </a:r>
            <a:endParaRPr lang="fr-FR" altLang="fr-FR" sz="1600" dirty="0">
              <a:solidFill>
                <a:schemeClr val="tx1"/>
              </a:solidFill>
            </a:endParaRPr>
          </a:p>
          <a:p>
            <a:pPr marL="0" indent="0" algn="just">
              <a:buNone/>
            </a:pPr>
            <a:r>
              <a:rPr lang="fr-FR" altLang="fr-FR" sz="1400" dirty="0" smtClean="0">
                <a:solidFill>
                  <a:schemeClr val="tx1"/>
                </a:solidFill>
              </a:rPr>
              <a:t>« </a:t>
            </a:r>
            <a:r>
              <a:rPr lang="fr-FR" altLang="fr-FR" sz="1400" i="1" dirty="0">
                <a:solidFill>
                  <a:schemeClr val="tx1"/>
                </a:solidFill>
              </a:rPr>
              <a:t>S’appuyer sur un réseau de bénévoles (…) dans la durée, ça peut être une faiblesse, y aura une lassitude à un moment donné, de la coordination sauf si celle-ci s’allège </a:t>
            </a:r>
            <a:r>
              <a:rPr lang="fr-FR" altLang="fr-FR" sz="1400" dirty="0">
                <a:solidFill>
                  <a:schemeClr val="tx1"/>
                </a:solidFill>
              </a:rPr>
              <a:t>» (un coordinateur-poisson</a:t>
            </a:r>
            <a:r>
              <a:rPr lang="fr-FR" altLang="fr-FR" sz="1400" dirty="0" smtClean="0">
                <a:solidFill>
                  <a:schemeClr val="tx1"/>
                </a:solidFill>
              </a:rPr>
              <a:t>).</a:t>
            </a:r>
          </a:p>
          <a:p>
            <a:pPr marL="0" indent="0" algn="just">
              <a:buNone/>
            </a:pPr>
            <a:r>
              <a:rPr lang="fr-FR" altLang="fr-FR" sz="1400" dirty="0" smtClean="0">
                <a:solidFill>
                  <a:schemeClr val="tx1"/>
                </a:solidFill>
              </a:rPr>
              <a:t>«</a:t>
            </a:r>
            <a:r>
              <a:rPr lang="fr-FR" altLang="fr-FR" sz="1400" dirty="0">
                <a:solidFill>
                  <a:schemeClr val="tx1"/>
                </a:solidFill>
              </a:rPr>
              <a:t> </a:t>
            </a:r>
            <a:r>
              <a:rPr lang="fr-FR" altLang="fr-FR" sz="1400" i="1" dirty="0">
                <a:solidFill>
                  <a:schemeClr val="tx1"/>
                </a:solidFill>
              </a:rPr>
              <a:t>Y a des gens qui peuvent être déçus </a:t>
            </a:r>
            <a:r>
              <a:rPr lang="fr-FR" altLang="fr-FR" sz="1400" i="1" dirty="0" smtClean="0">
                <a:solidFill>
                  <a:schemeClr val="tx1"/>
                </a:solidFill>
              </a:rPr>
              <a:t>par </a:t>
            </a:r>
            <a:r>
              <a:rPr lang="fr-FR" altLang="fr-FR" sz="1400" i="1" dirty="0">
                <a:solidFill>
                  <a:schemeClr val="tx1"/>
                </a:solidFill>
              </a:rPr>
              <a:t>la diversité, </a:t>
            </a:r>
            <a:r>
              <a:rPr lang="fr-FR" altLang="fr-FR" sz="1400" i="1" dirty="0" smtClean="0">
                <a:solidFill>
                  <a:schemeClr val="tx1"/>
                </a:solidFill>
              </a:rPr>
              <a:t>ou par le rapport qualité-prix (…) Certains disent </a:t>
            </a:r>
            <a:r>
              <a:rPr lang="fr-FR" altLang="fr-FR" sz="1400" i="1" dirty="0">
                <a:solidFill>
                  <a:schemeClr val="tx1"/>
                </a:solidFill>
              </a:rPr>
              <a:t>que ça fait trop 3 kg (…) D</a:t>
            </a:r>
            <a:r>
              <a:rPr lang="fr-FR" altLang="fr-FR" sz="1400" i="1" dirty="0" smtClean="0">
                <a:solidFill>
                  <a:schemeClr val="tx1"/>
                </a:solidFill>
              </a:rPr>
              <a:t>’autres qui </a:t>
            </a:r>
            <a:r>
              <a:rPr lang="fr-FR" altLang="fr-FR" sz="1400" i="1" dirty="0">
                <a:solidFill>
                  <a:schemeClr val="tx1"/>
                </a:solidFill>
              </a:rPr>
              <a:t>éviscèrent </a:t>
            </a:r>
            <a:r>
              <a:rPr lang="fr-FR" altLang="fr-FR" sz="1400" i="1" dirty="0" smtClean="0">
                <a:solidFill>
                  <a:schemeClr val="tx1"/>
                </a:solidFill>
              </a:rPr>
              <a:t>et </a:t>
            </a:r>
            <a:r>
              <a:rPr lang="fr-FR" altLang="fr-FR" sz="1400" i="1" dirty="0">
                <a:solidFill>
                  <a:schemeClr val="tx1"/>
                </a:solidFill>
              </a:rPr>
              <a:t>qui découpent tout le jeudi soir jusqu’à 23h, ils passent un temps fou, ils en ont marre…</a:t>
            </a:r>
            <a:r>
              <a:rPr lang="fr-FR" altLang="fr-FR" sz="1400" dirty="0">
                <a:solidFill>
                  <a:schemeClr val="tx1"/>
                </a:solidFill>
              </a:rPr>
              <a:t> » (ibid</a:t>
            </a:r>
            <a:r>
              <a:rPr lang="fr-FR" altLang="fr-FR" sz="1400" dirty="0" smtClean="0">
                <a:solidFill>
                  <a:schemeClr val="tx1"/>
                </a:solidFill>
              </a:rPr>
              <a:t>.)</a:t>
            </a:r>
            <a:endParaRPr lang="fr-FR" altLang="fr-FR" sz="1400" dirty="0">
              <a:solidFill>
                <a:schemeClr val="tx1"/>
              </a:solidFill>
            </a:endParaRPr>
          </a:p>
          <a:p>
            <a:pPr marL="0" indent="0" algn="just">
              <a:buNone/>
            </a:pPr>
            <a:endParaRPr lang="fr-FR" altLang="fr-FR" sz="1400" dirty="0">
              <a:solidFill>
                <a:schemeClr val="tx1"/>
              </a:solidFill>
            </a:endParaRPr>
          </a:p>
        </p:txBody>
      </p:sp>
      <p:pic>
        <p:nvPicPr>
          <p:cNvPr id="13" name="Image 5" descr="2013_05_27_Logo_VALPARESO_.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4836" y="1228530"/>
            <a:ext cx="1882532" cy="51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60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7"/>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a:xfrm>
            <a:off x="4032636" y="3279984"/>
            <a:ext cx="3538712" cy="1164425"/>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300" dirty="0"/>
          </a:p>
        </p:txBody>
      </p:sp>
      <p:grpSp>
        <p:nvGrpSpPr>
          <p:cNvPr id="14" name="Groupe 13"/>
          <p:cNvGrpSpPr/>
          <p:nvPr/>
        </p:nvGrpSpPr>
        <p:grpSpPr>
          <a:xfrm>
            <a:off x="1743923" y="1774588"/>
            <a:ext cx="6889897" cy="5036062"/>
            <a:chOff x="882481" y="1774588"/>
            <a:chExt cx="6358269" cy="4647477"/>
          </a:xfrm>
        </p:grpSpPr>
        <p:pic>
          <p:nvPicPr>
            <p:cNvPr id="16"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3273" t="1875" r="9164" b="7873"/>
            <a:stretch/>
          </p:blipFill>
          <p:spPr bwMode="auto">
            <a:xfrm>
              <a:off x="882481" y="1774588"/>
              <a:ext cx="6358269" cy="464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7402" t="97040" r="18121"/>
            <a:stretch/>
          </p:blipFill>
          <p:spPr bwMode="auto">
            <a:xfrm>
              <a:off x="5631123" y="6236987"/>
              <a:ext cx="1517815" cy="13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Espace réservé du contenu 2"/>
          <p:cNvSpPr txBox="1">
            <a:spLocks/>
          </p:cNvSpPr>
          <p:nvPr/>
        </p:nvSpPr>
        <p:spPr>
          <a:xfrm>
            <a:off x="304974" y="1831368"/>
            <a:ext cx="7286673" cy="47820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endParaRPr lang="fr-FR" sz="2000" dirty="0">
              <a:solidFill>
                <a:schemeClr val="tx1"/>
              </a:solidFill>
            </a:endParaRPr>
          </a:p>
        </p:txBody>
      </p:sp>
      <p:sp>
        <p:nvSpPr>
          <p:cNvPr id="20" name="Espace réservé du contenu 2"/>
          <p:cNvSpPr txBox="1">
            <a:spLocks/>
          </p:cNvSpPr>
          <p:nvPr/>
        </p:nvSpPr>
        <p:spPr>
          <a:xfrm>
            <a:off x="63818" y="1861261"/>
            <a:ext cx="4191659" cy="166738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dirty="0" smtClean="0">
                <a:solidFill>
                  <a:schemeClr val="accent4"/>
                </a:solidFill>
              </a:rPr>
              <a:t>Dispositif d’aide alimentaire</a:t>
            </a:r>
          </a:p>
          <a:p>
            <a:pPr marL="0" indent="0">
              <a:buNone/>
            </a:pPr>
            <a:r>
              <a:rPr lang="fr-FR" sz="1600" dirty="0" smtClean="0">
                <a:solidFill>
                  <a:schemeClr val="tx1"/>
                </a:solidFill>
              </a:rPr>
              <a:t>Logique </a:t>
            </a:r>
            <a:r>
              <a:rPr lang="fr-FR" sz="1600" dirty="0">
                <a:solidFill>
                  <a:schemeClr val="tx1"/>
                </a:solidFill>
              </a:rPr>
              <a:t>globale de</a:t>
            </a:r>
            <a:br>
              <a:rPr lang="fr-FR" sz="1600" dirty="0">
                <a:solidFill>
                  <a:schemeClr val="tx1"/>
                </a:solidFill>
              </a:rPr>
            </a:br>
            <a:r>
              <a:rPr lang="fr-FR" sz="1600" dirty="0" smtClean="0">
                <a:solidFill>
                  <a:schemeClr val="tx1"/>
                </a:solidFill>
              </a:rPr>
              <a:t>la puissance publique</a:t>
            </a:r>
            <a:endParaRPr lang="fr-FR" sz="1600" dirty="0">
              <a:solidFill>
                <a:schemeClr val="tx1"/>
              </a:solidFill>
            </a:endParaRPr>
          </a:p>
          <a:p>
            <a:pPr marL="0" indent="0">
              <a:buNone/>
            </a:pPr>
            <a:r>
              <a:rPr lang="fr-FR" sz="1600" dirty="0">
                <a:solidFill>
                  <a:schemeClr val="tx1"/>
                </a:solidFill>
              </a:rPr>
              <a:t>Un avenir </a:t>
            </a:r>
            <a:r>
              <a:rPr lang="fr-FR" sz="1600" dirty="0" smtClean="0">
                <a:solidFill>
                  <a:schemeClr val="tx1"/>
                </a:solidFill>
              </a:rPr>
              <a:t>politique </a:t>
            </a:r>
            <a:r>
              <a:rPr lang="fr-FR" sz="1600" dirty="0">
                <a:solidFill>
                  <a:schemeClr val="tx1"/>
                </a:solidFill>
              </a:rPr>
              <a:t/>
            </a:r>
            <a:br>
              <a:rPr lang="fr-FR" sz="1600" dirty="0">
                <a:solidFill>
                  <a:schemeClr val="tx1"/>
                </a:solidFill>
              </a:rPr>
            </a:br>
            <a:r>
              <a:rPr lang="fr-FR" sz="1600" dirty="0">
                <a:solidFill>
                  <a:schemeClr val="tx1"/>
                </a:solidFill>
              </a:rPr>
              <a:t>incertain</a:t>
            </a:r>
          </a:p>
          <a:p>
            <a:pPr marL="0" indent="0" algn="just">
              <a:spcBef>
                <a:spcPts val="600"/>
              </a:spcBef>
              <a:buNone/>
            </a:pPr>
            <a:endParaRPr lang="fr-FR" sz="1600" dirty="0" smtClean="0">
              <a:solidFill>
                <a:schemeClr val="accent4"/>
              </a:solidFill>
            </a:endParaRPr>
          </a:p>
          <a:p>
            <a:pPr marL="0" indent="0" algn="just">
              <a:spcBef>
                <a:spcPts val="600"/>
              </a:spcBef>
              <a:buNone/>
            </a:pPr>
            <a:endParaRPr lang="fr-FR" sz="1600" dirty="0">
              <a:solidFill>
                <a:schemeClr val="accent4"/>
              </a:solidFill>
            </a:endParaRPr>
          </a:p>
        </p:txBody>
      </p:sp>
      <p:sp>
        <p:nvSpPr>
          <p:cNvPr id="15"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Epicerie sociale de Lorient</a:t>
            </a:r>
            <a:endParaRPr lang="fr-FR" sz="2700" dirty="0"/>
          </a:p>
        </p:txBody>
      </p:sp>
      <p:pic>
        <p:nvPicPr>
          <p:cNvPr id="19" name="Picture 2" descr="Résultat de recherche d'images pour &quot;SOLALTER&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8" y="3954370"/>
            <a:ext cx="1612256" cy="160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137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3"/>
          <p:cNvSpPr>
            <a:spLocks noGrp="1"/>
          </p:cNvSpPr>
          <p:nvPr>
            <p:ph type="title"/>
          </p:nvPr>
        </p:nvSpPr>
        <p:spPr>
          <a:xfrm>
            <a:off x="649320" y="4457701"/>
            <a:ext cx="2954291" cy="1238362"/>
          </a:xfrm>
        </p:spPr>
        <p:txBody>
          <a:bodyPr>
            <a:normAutofit fontScale="90000"/>
          </a:bodyPr>
          <a:lstStyle/>
          <a:p>
            <a:pPr algn="ctr"/>
            <a:r>
              <a:rPr lang="fr-FR" dirty="0" smtClean="0"/>
              <a:t>Éléments de contexte</a:t>
            </a:r>
            <a:endParaRPr lang="fr-FR" dirty="0"/>
          </a:p>
        </p:txBody>
      </p:sp>
      <p:pic>
        <p:nvPicPr>
          <p:cNvPr id="5" name="Picture 4" descr="P1060446"/>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9161" y="285710"/>
            <a:ext cx="4128068" cy="3096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2" descr="Epicerie sociale, dans la Maison de la solidarité"/>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58506" y="2841583"/>
            <a:ext cx="4309647" cy="3232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06500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Epicerie sociale de Lorient</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2" y="1896430"/>
            <a:ext cx="7040370" cy="4750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Fonctionnement</a:t>
            </a:r>
            <a:endParaRPr lang="fr-FR" sz="2000" dirty="0">
              <a:solidFill>
                <a:schemeClr val="accent4"/>
              </a:solidFill>
            </a:endParaRPr>
          </a:p>
          <a:p>
            <a:pPr marL="0" indent="0">
              <a:buNone/>
            </a:pPr>
            <a:endParaRPr lang="fr-FR" sz="100" dirty="0" smtClean="0">
              <a:solidFill>
                <a:schemeClr val="tx1"/>
              </a:solidFill>
            </a:endParaRPr>
          </a:p>
          <a:p>
            <a:pPr marL="0" indent="0">
              <a:buNone/>
            </a:pPr>
            <a:r>
              <a:rPr lang="fr-FR" sz="1600" dirty="0" smtClean="0">
                <a:solidFill>
                  <a:schemeClr val="tx1"/>
                </a:solidFill>
              </a:rPr>
              <a:t>- Epicerie </a:t>
            </a:r>
            <a:r>
              <a:rPr lang="fr-FR" sz="1600" dirty="0">
                <a:solidFill>
                  <a:schemeClr val="tx1"/>
                </a:solidFill>
              </a:rPr>
              <a:t>ouverte à partir d’une structure </a:t>
            </a:r>
            <a:r>
              <a:rPr lang="fr-FR" sz="1600" dirty="0" smtClean="0">
                <a:solidFill>
                  <a:schemeClr val="tx1"/>
                </a:solidFill>
              </a:rPr>
              <a:t>existante, ALDA </a:t>
            </a:r>
            <a:br>
              <a:rPr lang="fr-FR" sz="1600" dirty="0" smtClean="0">
                <a:solidFill>
                  <a:schemeClr val="tx1"/>
                </a:solidFill>
              </a:rPr>
            </a:br>
            <a:r>
              <a:rPr lang="fr-FR" sz="1600" dirty="0" smtClean="0">
                <a:solidFill>
                  <a:schemeClr val="tx1"/>
                </a:solidFill>
              </a:rPr>
              <a:t>Association </a:t>
            </a:r>
            <a:r>
              <a:rPr lang="fr-FR" sz="1600" dirty="0" err="1" smtClean="0">
                <a:solidFill>
                  <a:schemeClr val="tx1"/>
                </a:solidFill>
              </a:rPr>
              <a:t>lorientaise</a:t>
            </a:r>
            <a:r>
              <a:rPr lang="fr-FR" sz="1600" dirty="0" smtClean="0">
                <a:solidFill>
                  <a:schemeClr val="tx1"/>
                </a:solidFill>
              </a:rPr>
              <a:t> de distribution alimentaire</a:t>
            </a:r>
            <a:br>
              <a:rPr lang="fr-FR" sz="1600" dirty="0" smtClean="0">
                <a:solidFill>
                  <a:schemeClr val="tx1"/>
                </a:solidFill>
              </a:rPr>
            </a:br>
            <a:r>
              <a:rPr lang="fr-FR" sz="1600" dirty="0" smtClean="0">
                <a:solidFill>
                  <a:schemeClr val="tx1"/>
                </a:solidFill>
                <a:latin typeface="Wingdings 3" panose="05040102010807070707" pitchFamily="18" charset="2"/>
              </a:rPr>
              <a:t>A</a:t>
            </a:r>
            <a:r>
              <a:rPr lang="fr-FR" sz="1600" dirty="0" smtClean="0">
                <a:solidFill>
                  <a:schemeClr val="tx1"/>
                </a:solidFill>
              </a:rPr>
              <a:t> implication </a:t>
            </a:r>
            <a:r>
              <a:rPr lang="fr-FR" sz="1600" dirty="0" smtClean="0">
                <a:solidFill>
                  <a:schemeClr val="tx1"/>
                </a:solidFill>
                <a:sym typeface="Wingdings"/>
              </a:rPr>
              <a:t>municipale : financement locaux, travailleurs sociaux…</a:t>
            </a:r>
          </a:p>
          <a:p>
            <a:pPr marL="0" indent="0">
              <a:buNone/>
            </a:pPr>
            <a:endParaRPr lang="fr-FR" sz="500" dirty="0" smtClean="0">
              <a:solidFill>
                <a:schemeClr val="tx1"/>
              </a:solidFill>
              <a:sym typeface="Wingdings"/>
            </a:endParaRPr>
          </a:p>
          <a:p>
            <a:pPr marL="0" indent="0">
              <a:buNone/>
            </a:pPr>
            <a:r>
              <a:rPr lang="fr-FR" sz="1600" dirty="0" smtClean="0">
                <a:solidFill>
                  <a:schemeClr val="tx1"/>
                </a:solidFill>
                <a:sym typeface="Wingdings"/>
              </a:rPr>
              <a:t>- Favoriser la participation &amp; intégration des </a:t>
            </a:r>
            <a:br>
              <a:rPr lang="fr-FR" sz="1600" dirty="0" smtClean="0">
                <a:solidFill>
                  <a:schemeClr val="tx1"/>
                </a:solidFill>
                <a:sym typeface="Wingdings"/>
              </a:rPr>
            </a:br>
            <a:r>
              <a:rPr lang="fr-FR" sz="1600" dirty="0" smtClean="0">
                <a:solidFill>
                  <a:schemeClr val="tx1"/>
                </a:solidFill>
                <a:sym typeface="Wingdings"/>
              </a:rPr>
              <a:t>bénéficiaires à leur choix de nourriture : </a:t>
            </a:r>
            <a:br>
              <a:rPr lang="fr-FR" sz="1600" dirty="0" smtClean="0">
                <a:solidFill>
                  <a:schemeClr val="tx1"/>
                </a:solidFill>
                <a:sym typeface="Wingdings"/>
              </a:rPr>
            </a:br>
            <a:endParaRPr lang="fr-FR" sz="100" dirty="0" smtClean="0">
              <a:solidFill>
                <a:schemeClr val="tx1"/>
              </a:solidFill>
              <a:sym typeface="Wingdings"/>
            </a:endParaRPr>
          </a:p>
          <a:p>
            <a:pPr marL="0" indent="0">
              <a:spcBef>
                <a:spcPts val="600"/>
              </a:spcBef>
              <a:buNone/>
            </a:pPr>
            <a:r>
              <a:rPr lang="fr-FR" sz="1600" dirty="0" smtClean="0">
                <a:solidFill>
                  <a:schemeClr val="tx1"/>
                </a:solidFill>
                <a:latin typeface="Wingdings 3" panose="05040102010807070707" pitchFamily="18" charset="2"/>
                <a:sym typeface="Wingdings"/>
              </a:rPr>
              <a:t>A</a:t>
            </a:r>
            <a:r>
              <a:rPr lang="fr-FR" sz="1600" dirty="0" smtClean="0">
                <a:solidFill>
                  <a:schemeClr val="tx1"/>
                </a:solidFill>
                <a:sym typeface="Wingdings"/>
              </a:rPr>
              <a:t> 60 familles/foyers (sélection CCAS) : achat </a:t>
            </a:r>
            <a:br>
              <a:rPr lang="fr-FR" sz="1600" dirty="0" smtClean="0">
                <a:solidFill>
                  <a:schemeClr val="tx1"/>
                </a:solidFill>
                <a:sym typeface="Wingdings"/>
              </a:rPr>
            </a:br>
            <a:r>
              <a:rPr lang="fr-FR" sz="1600" dirty="0" smtClean="0">
                <a:solidFill>
                  <a:schemeClr val="tx1"/>
                </a:solidFill>
                <a:sym typeface="Wingdings"/>
              </a:rPr>
              <a:t>à 10% du prix en GMS sur 3 mois</a:t>
            </a:r>
            <a:br>
              <a:rPr lang="fr-FR" sz="1600" dirty="0" smtClean="0">
                <a:solidFill>
                  <a:schemeClr val="tx1"/>
                </a:solidFill>
                <a:sym typeface="Wingdings"/>
              </a:rPr>
            </a:br>
            <a:endParaRPr lang="fr-FR" sz="100" dirty="0" smtClean="0">
              <a:solidFill>
                <a:schemeClr val="tx1"/>
              </a:solidFill>
              <a:sym typeface="Wingdings"/>
            </a:endParaRPr>
          </a:p>
          <a:p>
            <a:pPr marL="0" indent="0">
              <a:spcBef>
                <a:spcPts val="600"/>
              </a:spcBef>
              <a:buNone/>
            </a:pPr>
            <a:r>
              <a:rPr lang="fr-FR" sz="1600" dirty="0" smtClean="0">
                <a:solidFill>
                  <a:schemeClr val="tx1"/>
                </a:solidFill>
                <a:latin typeface="Wingdings 3" panose="05040102010807070707" pitchFamily="18" charset="2"/>
                <a:sym typeface="Wingdings"/>
              </a:rPr>
              <a:t>A</a:t>
            </a:r>
            <a:r>
              <a:rPr lang="fr-FR" sz="1600" dirty="0" smtClean="0">
                <a:solidFill>
                  <a:schemeClr val="tx1"/>
                </a:solidFill>
                <a:sym typeface="Wingdings"/>
              </a:rPr>
              <a:t> </a:t>
            </a:r>
            <a:r>
              <a:rPr lang="fr-FR" sz="1600" dirty="0">
                <a:solidFill>
                  <a:schemeClr val="tx1"/>
                </a:solidFill>
                <a:sym typeface="Wingdings"/>
              </a:rPr>
              <a:t>collecte journalière </a:t>
            </a:r>
            <a:r>
              <a:rPr lang="fr-FR" sz="1600" dirty="0" smtClean="0">
                <a:solidFill>
                  <a:schemeClr val="tx1"/>
                </a:solidFill>
                <a:sym typeface="Wingdings"/>
              </a:rPr>
              <a:t>auprès des GMS locales</a:t>
            </a:r>
            <a:br>
              <a:rPr lang="fr-FR" sz="1600" dirty="0" smtClean="0">
                <a:solidFill>
                  <a:schemeClr val="tx1"/>
                </a:solidFill>
                <a:sym typeface="Wingdings"/>
              </a:rPr>
            </a:br>
            <a:r>
              <a:rPr lang="fr-FR" sz="1600" dirty="0" smtClean="0">
                <a:solidFill>
                  <a:schemeClr val="tx1"/>
                </a:solidFill>
                <a:sym typeface="Wingdings"/>
              </a:rPr>
              <a:t>+ autres partenariats </a:t>
            </a:r>
            <a:r>
              <a:rPr lang="fr-FR" sz="1600" dirty="0">
                <a:solidFill>
                  <a:schemeClr val="tx1"/>
                </a:solidFill>
                <a:sym typeface="Wingdings"/>
              </a:rPr>
              <a:t>locaux </a:t>
            </a:r>
            <a:r>
              <a:rPr lang="fr-FR" sz="1600" dirty="0" smtClean="0">
                <a:solidFill>
                  <a:schemeClr val="tx1"/>
                </a:solidFill>
                <a:sym typeface="Wingdings"/>
              </a:rPr>
              <a:t>(</a:t>
            </a:r>
            <a:r>
              <a:rPr lang="fr-FR" sz="1600" dirty="0">
                <a:solidFill>
                  <a:schemeClr val="tx1"/>
                </a:solidFill>
                <a:sym typeface="Wingdings"/>
              </a:rPr>
              <a:t>F&amp;L frais, </a:t>
            </a:r>
            <a:r>
              <a:rPr lang="fr-FR" sz="1600" dirty="0" smtClean="0">
                <a:solidFill>
                  <a:schemeClr val="tx1"/>
                </a:solidFill>
                <a:sym typeface="Wingdings"/>
              </a:rPr>
              <a:t>Paniers</a:t>
            </a:r>
            <a:br>
              <a:rPr lang="fr-FR" sz="1600" dirty="0" smtClean="0">
                <a:solidFill>
                  <a:schemeClr val="tx1"/>
                </a:solidFill>
                <a:sym typeface="Wingdings"/>
              </a:rPr>
            </a:br>
            <a:r>
              <a:rPr lang="fr-FR" sz="1600" dirty="0">
                <a:solidFill>
                  <a:schemeClr val="tx1"/>
                </a:solidFill>
                <a:sym typeface="Wingdings"/>
              </a:rPr>
              <a:t>de la </a:t>
            </a:r>
            <a:r>
              <a:rPr lang="fr-FR" sz="1600" dirty="0" smtClean="0">
                <a:solidFill>
                  <a:schemeClr val="tx1"/>
                </a:solidFill>
                <a:sym typeface="Wingdings"/>
              </a:rPr>
              <a:t>Mer, Bonduelle…)</a:t>
            </a:r>
            <a:endParaRPr lang="fr-FR" sz="1600" dirty="0">
              <a:solidFill>
                <a:schemeClr val="tx1"/>
              </a:solidFill>
              <a:sym typeface="Wingdings"/>
            </a:endParaRPr>
          </a:p>
          <a:p>
            <a:pPr marL="0" indent="0">
              <a:buNone/>
            </a:pPr>
            <a:endParaRPr lang="fr-FR" sz="500" dirty="0">
              <a:solidFill>
                <a:schemeClr val="tx1"/>
              </a:solidFill>
              <a:sym typeface="Wingdings"/>
            </a:endParaRPr>
          </a:p>
          <a:p>
            <a:pPr marL="0" indent="0">
              <a:buNone/>
            </a:pPr>
            <a:r>
              <a:rPr lang="fr-FR" sz="1600" dirty="0">
                <a:solidFill>
                  <a:schemeClr val="tx1"/>
                </a:solidFill>
                <a:sym typeface="Wingdings"/>
              </a:rPr>
              <a:t>- Fonctionnement intégré en alternance :</a:t>
            </a:r>
            <a:br>
              <a:rPr lang="fr-FR" sz="1600" dirty="0">
                <a:solidFill>
                  <a:schemeClr val="tx1"/>
                </a:solidFill>
                <a:sym typeface="Wingdings"/>
              </a:rPr>
            </a:br>
            <a:r>
              <a:rPr lang="fr-FR" sz="1600" dirty="0">
                <a:solidFill>
                  <a:schemeClr val="tx1"/>
                </a:solidFill>
                <a:latin typeface="Wingdings 3" panose="05040102010807070707" pitchFamily="18" charset="2"/>
                <a:sym typeface="Wingdings"/>
              </a:rPr>
              <a:t>A</a:t>
            </a:r>
            <a:r>
              <a:rPr lang="fr-FR" sz="1600" dirty="0">
                <a:solidFill>
                  <a:schemeClr val="tx1"/>
                </a:solidFill>
                <a:sym typeface="Wingdings"/>
              </a:rPr>
              <a:t> distribution </a:t>
            </a:r>
            <a:r>
              <a:rPr lang="fr-FR" sz="1600" dirty="0" smtClean="0">
                <a:solidFill>
                  <a:schemeClr val="tx1"/>
                </a:solidFill>
                <a:sym typeface="Wingdings"/>
              </a:rPr>
              <a:t>de </a:t>
            </a:r>
            <a:r>
              <a:rPr lang="fr-FR" sz="1600" dirty="0">
                <a:solidFill>
                  <a:schemeClr val="tx1"/>
                </a:solidFill>
                <a:sym typeface="Wingdings"/>
              </a:rPr>
              <a:t>colis alimentaires</a:t>
            </a:r>
            <a:br>
              <a:rPr lang="fr-FR" sz="1600" dirty="0">
                <a:solidFill>
                  <a:schemeClr val="tx1"/>
                </a:solidFill>
                <a:sym typeface="Wingdings"/>
              </a:rPr>
            </a:br>
            <a:r>
              <a:rPr lang="fr-FR" sz="1600" dirty="0">
                <a:solidFill>
                  <a:schemeClr val="tx1"/>
                </a:solidFill>
                <a:sym typeface="Wingdings"/>
              </a:rPr>
              <a:t>sur 3 </a:t>
            </a:r>
            <a:r>
              <a:rPr lang="fr-FR" sz="1600" dirty="0" smtClean="0">
                <a:solidFill>
                  <a:schemeClr val="tx1"/>
                </a:solidFill>
                <a:sym typeface="Wingdings"/>
              </a:rPr>
              <a:t>demi-journées (dons)</a:t>
            </a:r>
            <a:r>
              <a:rPr lang="fr-FR" sz="1600" dirty="0">
                <a:solidFill>
                  <a:schemeClr val="tx1"/>
                </a:solidFill>
                <a:sym typeface="Wingdings"/>
              </a:rPr>
              <a:t/>
            </a:r>
            <a:br>
              <a:rPr lang="fr-FR" sz="1600" dirty="0">
                <a:solidFill>
                  <a:schemeClr val="tx1"/>
                </a:solidFill>
                <a:sym typeface="Wingdings"/>
              </a:rPr>
            </a:br>
            <a:r>
              <a:rPr lang="fr-FR" sz="1600" dirty="0">
                <a:solidFill>
                  <a:schemeClr val="tx1"/>
                </a:solidFill>
                <a:latin typeface="Wingdings 3" panose="05040102010807070707" pitchFamily="18" charset="2"/>
                <a:sym typeface="Wingdings"/>
              </a:rPr>
              <a:t>A</a:t>
            </a:r>
            <a:r>
              <a:rPr lang="fr-FR" sz="1600" dirty="0">
                <a:solidFill>
                  <a:schemeClr val="tx1"/>
                </a:solidFill>
                <a:sym typeface="Wingdings"/>
              </a:rPr>
              <a:t> le reste de la semaine : </a:t>
            </a:r>
            <a:r>
              <a:rPr lang="fr-FR" sz="1600" dirty="0" smtClean="0">
                <a:solidFill>
                  <a:schemeClr val="tx1"/>
                </a:solidFill>
                <a:sym typeface="Wingdings"/>
              </a:rPr>
              <a:t>épicerie (achat)</a:t>
            </a:r>
            <a:endParaRPr lang="fr-FR" sz="1600" dirty="0">
              <a:solidFill>
                <a:schemeClr val="tx1"/>
              </a:solidFill>
              <a:sym typeface="Wingdings"/>
            </a:endParaRPr>
          </a:p>
          <a:p>
            <a:pPr marL="0" indent="0">
              <a:buNone/>
            </a:pPr>
            <a:endParaRPr lang="fr-FR" sz="1600" dirty="0">
              <a:solidFill>
                <a:schemeClr val="tx1"/>
              </a:solidFill>
              <a:sym typeface="Wingdings"/>
            </a:endParaRPr>
          </a:p>
        </p:txBody>
      </p:sp>
      <p:pic>
        <p:nvPicPr>
          <p:cNvPr id="14" name="Image 13"/>
          <p:cNvPicPr>
            <a:picLocks noChangeAspect="1"/>
          </p:cNvPicPr>
          <p:nvPr/>
        </p:nvPicPr>
        <p:blipFill rotWithShape="1">
          <a:blip r:embed="rId5">
            <a:extLst>
              <a:ext uri="{28A0092B-C50C-407E-A947-70E740481C1C}">
                <a14:useLocalDpi xmlns:a14="http://schemas.microsoft.com/office/drawing/2010/main" val="0"/>
              </a:ext>
            </a:extLst>
          </a:blip>
          <a:srcRect l="13511" t="2254" r="17889"/>
          <a:stretch/>
        </p:blipFill>
        <p:spPr>
          <a:xfrm>
            <a:off x="4939989" y="3300435"/>
            <a:ext cx="4114801" cy="3491201"/>
          </a:xfrm>
          <a:prstGeom prst="rect">
            <a:avLst/>
          </a:prstGeom>
        </p:spPr>
      </p:pic>
      <p:pic>
        <p:nvPicPr>
          <p:cNvPr id="17" name="Picture 2" descr="Résultat de recherche d'images pour &quot;SOLALTER&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9208" y="865482"/>
            <a:ext cx="1612256" cy="160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9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Epicerie sociale de Lorient</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1" y="1896430"/>
            <a:ext cx="7135011" cy="4750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Fonctionnement</a:t>
            </a:r>
          </a:p>
          <a:p>
            <a:pPr marL="0" indent="0">
              <a:buNone/>
            </a:pPr>
            <a:endParaRPr lang="fr-FR" sz="100" dirty="0">
              <a:solidFill>
                <a:schemeClr val="tx1"/>
              </a:solidFill>
            </a:endParaRPr>
          </a:p>
          <a:p>
            <a:pPr marL="0" indent="0">
              <a:buNone/>
            </a:pPr>
            <a:r>
              <a:rPr lang="fr-FR" sz="1600" dirty="0" smtClean="0">
                <a:solidFill>
                  <a:schemeClr val="tx1"/>
                </a:solidFill>
              </a:rPr>
              <a:t>-  2 objectifs : insertion sociale + sensibilisation/éducation à l’alimentation </a:t>
            </a:r>
          </a:p>
          <a:p>
            <a:pPr marL="0" indent="0">
              <a:buNone/>
            </a:pPr>
            <a:endParaRPr lang="fr-FR" sz="500" dirty="0">
              <a:solidFill>
                <a:schemeClr val="tx1"/>
              </a:solidFill>
            </a:endParaRPr>
          </a:p>
          <a:p>
            <a:pPr marL="0" indent="0">
              <a:buNone/>
            </a:pPr>
            <a:r>
              <a:rPr lang="fr-FR" sz="1600" dirty="0" smtClean="0">
                <a:solidFill>
                  <a:schemeClr val="tx1"/>
                </a:solidFill>
              </a:rPr>
              <a:t>- Insertion dans une Maison de la Solidarité </a:t>
            </a:r>
          </a:p>
          <a:p>
            <a:pPr marL="0" indent="0">
              <a:spcBef>
                <a:spcPts val="600"/>
              </a:spcBef>
              <a:buNone/>
            </a:pPr>
            <a:r>
              <a:rPr lang="fr-FR" sz="1600" dirty="0">
                <a:solidFill>
                  <a:schemeClr val="tx1"/>
                </a:solidFill>
                <a:latin typeface="Wingdings 3" panose="05040102010807070707" pitchFamily="18" charset="2"/>
              </a:rPr>
              <a:t>A</a:t>
            </a:r>
            <a:r>
              <a:rPr lang="fr-FR" sz="1600" dirty="0">
                <a:solidFill>
                  <a:schemeClr val="tx1"/>
                </a:solidFill>
              </a:rPr>
              <a:t> Considération du public et convivialité : qualité des locaux, de </a:t>
            </a:r>
            <a:r>
              <a:rPr lang="fr-FR" sz="1600" dirty="0" smtClean="0">
                <a:solidFill>
                  <a:schemeClr val="tx1"/>
                </a:solidFill>
              </a:rPr>
              <a:t>l’accueil</a:t>
            </a:r>
          </a:p>
          <a:p>
            <a:pPr marL="0" indent="0">
              <a:spcBef>
                <a:spcPts val="600"/>
              </a:spcBef>
              <a:buNone/>
            </a:pPr>
            <a:r>
              <a:rPr lang="fr-FR" sz="1600" dirty="0" smtClean="0">
                <a:solidFill>
                  <a:schemeClr val="tx1"/>
                </a:solidFill>
                <a:latin typeface="Wingdings 3" panose="05040102010807070707" pitchFamily="18" charset="2"/>
              </a:rPr>
              <a:t>A</a:t>
            </a:r>
            <a:r>
              <a:rPr lang="fr-FR" sz="1600" dirty="0" smtClean="0">
                <a:solidFill>
                  <a:schemeClr val="tx1"/>
                </a:solidFill>
              </a:rPr>
              <a:t> Partage spatial avec d’autres associations </a:t>
            </a:r>
            <a:br>
              <a:rPr lang="fr-FR" sz="1600" dirty="0" smtClean="0">
                <a:solidFill>
                  <a:schemeClr val="tx1"/>
                </a:solidFill>
              </a:rPr>
            </a:br>
            <a:r>
              <a:rPr lang="fr-FR" sz="1600" dirty="0" smtClean="0">
                <a:solidFill>
                  <a:schemeClr val="tx1"/>
                </a:solidFill>
              </a:rPr>
              <a:t>caritatives : Solidarité Lorient </a:t>
            </a:r>
            <a:r>
              <a:rPr lang="fr-FR" sz="1600" dirty="0">
                <a:solidFill>
                  <a:schemeClr val="tx1"/>
                </a:solidFill>
              </a:rPr>
              <a:t>(</a:t>
            </a:r>
            <a:r>
              <a:rPr lang="fr-FR" sz="1600" dirty="0">
                <a:solidFill>
                  <a:schemeClr val="tx1"/>
                </a:solidFill>
                <a:sym typeface="Wingdings"/>
              </a:rPr>
              <a:t>vêtements)</a:t>
            </a:r>
            <a:r>
              <a:rPr lang="fr-FR" sz="1600" dirty="0">
                <a:solidFill>
                  <a:schemeClr val="tx1"/>
                </a:solidFill>
              </a:rPr>
              <a:t>, </a:t>
            </a:r>
            <a:r>
              <a:rPr lang="fr-FR" sz="1600" dirty="0" smtClean="0">
                <a:solidFill>
                  <a:schemeClr val="tx1"/>
                </a:solidFill>
              </a:rPr>
              <a:t/>
            </a:r>
            <a:br>
              <a:rPr lang="fr-FR" sz="1600" dirty="0" smtClean="0">
                <a:solidFill>
                  <a:schemeClr val="tx1"/>
                </a:solidFill>
              </a:rPr>
            </a:br>
            <a:r>
              <a:rPr lang="fr-FR" sz="1600" dirty="0" smtClean="0">
                <a:solidFill>
                  <a:schemeClr val="tx1"/>
                </a:solidFill>
              </a:rPr>
              <a:t>Restos du Cœur</a:t>
            </a:r>
          </a:p>
          <a:p>
            <a:pPr marL="0" indent="0">
              <a:spcBef>
                <a:spcPts val="600"/>
              </a:spcBef>
              <a:buNone/>
            </a:pPr>
            <a:r>
              <a:rPr lang="fr-FR" sz="500" dirty="0" smtClean="0">
                <a:solidFill>
                  <a:schemeClr val="tx1"/>
                </a:solidFill>
              </a:rPr>
              <a:t> </a:t>
            </a:r>
            <a:endParaRPr lang="fr-FR" sz="500" dirty="0">
              <a:solidFill>
                <a:schemeClr val="tx1"/>
              </a:solidFill>
            </a:endParaRPr>
          </a:p>
          <a:p>
            <a:pPr marL="0" indent="0">
              <a:buNone/>
            </a:pPr>
            <a:r>
              <a:rPr lang="fr-FR" sz="1600" dirty="0" smtClean="0">
                <a:solidFill>
                  <a:schemeClr val="tx1"/>
                </a:solidFill>
              </a:rPr>
              <a:t>- Mise en œuvre d’activités annexes : atelier</a:t>
            </a:r>
            <a:br>
              <a:rPr lang="fr-FR" sz="1600" dirty="0" smtClean="0">
                <a:solidFill>
                  <a:schemeClr val="tx1"/>
                </a:solidFill>
              </a:rPr>
            </a:br>
            <a:r>
              <a:rPr lang="fr-FR" sz="1600" dirty="0" smtClean="0">
                <a:solidFill>
                  <a:schemeClr val="tx1"/>
                </a:solidFill>
              </a:rPr>
              <a:t>cuisine (lutte vs. gaspillage, recettes, conseils</a:t>
            </a:r>
            <a:br>
              <a:rPr lang="fr-FR" sz="1600" dirty="0" smtClean="0">
                <a:solidFill>
                  <a:schemeClr val="tx1"/>
                </a:solidFill>
              </a:rPr>
            </a:br>
            <a:r>
              <a:rPr lang="fr-FR" sz="1600" dirty="0" smtClean="0">
                <a:solidFill>
                  <a:schemeClr val="tx1"/>
                </a:solidFill>
              </a:rPr>
              <a:t>nutritionnels…)</a:t>
            </a:r>
          </a:p>
        </p:txBody>
      </p:sp>
      <p:pic>
        <p:nvPicPr>
          <p:cNvPr id="2052" name="Picture 4" descr="Afficher l'image d'origine"/>
          <p:cNvPicPr>
            <a:picLocks noChangeAspect="1" noChangeArrowheads="1"/>
          </p:cNvPicPr>
          <p:nvPr/>
        </p:nvPicPr>
        <p:blipFill rotWithShape="1">
          <a:blip r:embed="rId5">
            <a:extLst>
              <a:ext uri="{28A0092B-C50C-407E-A947-70E740481C1C}">
                <a14:useLocalDpi xmlns:a14="http://schemas.microsoft.com/office/drawing/2010/main" val="0"/>
              </a:ext>
            </a:extLst>
          </a:blip>
          <a:srcRect l="4717" t="7684" r="11719" b="9713"/>
          <a:stretch/>
        </p:blipFill>
        <p:spPr bwMode="auto">
          <a:xfrm>
            <a:off x="4829209" y="3778253"/>
            <a:ext cx="4154078" cy="30797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ésultat de recherche d'images pour &quot;SOLALTER&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9208" y="865482"/>
            <a:ext cx="1612256" cy="160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78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Epicerie sociale de Lorient</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2" y="1896430"/>
            <a:ext cx="7040370" cy="4750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Fonctionnement</a:t>
            </a:r>
            <a:endParaRPr lang="fr-FR" sz="2000" dirty="0">
              <a:solidFill>
                <a:schemeClr val="accent4"/>
              </a:solidFill>
            </a:endParaRPr>
          </a:p>
          <a:p>
            <a:pPr marL="0" indent="0" algn="just">
              <a:buNone/>
            </a:pPr>
            <a:r>
              <a:rPr lang="fr-FR" sz="1600" dirty="0" smtClean="0">
                <a:solidFill>
                  <a:schemeClr val="tx1"/>
                </a:solidFill>
              </a:rPr>
              <a:t>Grille </a:t>
            </a:r>
            <a:r>
              <a:rPr lang="fr-FR" sz="1600" dirty="0">
                <a:solidFill>
                  <a:schemeClr val="tx1"/>
                </a:solidFill>
              </a:rPr>
              <a:t>d’analyse « intuitive » fondée sur 6 indicateurs</a:t>
            </a:r>
          </a:p>
          <a:p>
            <a:pPr>
              <a:spcBef>
                <a:spcPts val="1200"/>
              </a:spcBef>
            </a:pPr>
            <a:endParaRPr lang="fr-FR" sz="1600" dirty="0">
              <a:solidFill>
                <a:schemeClr val="tx1"/>
              </a:solidFill>
            </a:endParaRPr>
          </a:p>
          <a:p>
            <a:pPr marL="0" indent="0" algn="just">
              <a:buNone/>
            </a:pPr>
            <a:endParaRPr lang="fr-FR" sz="1600" dirty="0">
              <a:solidFill>
                <a:schemeClr val="tx1"/>
              </a:solidFill>
            </a:endParaRPr>
          </a:p>
        </p:txBody>
      </p:sp>
      <p:pic>
        <p:nvPicPr>
          <p:cNvPr id="18"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038" t="11211" r="2277" b="8656"/>
          <a:stretch/>
        </p:blipFill>
        <p:spPr bwMode="auto">
          <a:xfrm>
            <a:off x="362001" y="2716844"/>
            <a:ext cx="7996553" cy="409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Résultat de recherche d'images pour &quot;SOLALTER&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9208" y="865482"/>
            <a:ext cx="1612256" cy="160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448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Epicerie sociale de Lorient</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2" y="1896430"/>
            <a:ext cx="7040370" cy="4750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Fonctionnement</a:t>
            </a:r>
            <a:endParaRPr lang="fr-FR" sz="2000" dirty="0">
              <a:solidFill>
                <a:schemeClr val="accent4"/>
              </a:solidFill>
            </a:endParaRPr>
          </a:p>
          <a:p>
            <a:pPr marL="0" indent="0" algn="just">
              <a:buNone/>
            </a:pPr>
            <a:r>
              <a:rPr lang="fr-FR" sz="1600" dirty="0" smtClean="0">
                <a:solidFill>
                  <a:schemeClr val="tx1"/>
                </a:solidFill>
              </a:rPr>
              <a:t>Grille </a:t>
            </a:r>
            <a:r>
              <a:rPr lang="fr-FR" sz="1600" dirty="0">
                <a:solidFill>
                  <a:schemeClr val="tx1"/>
                </a:solidFill>
              </a:rPr>
              <a:t>d’analyse « intuitive » fondée sur 6 indicateurs</a:t>
            </a:r>
          </a:p>
          <a:p>
            <a:pPr>
              <a:spcBef>
                <a:spcPts val="1200"/>
              </a:spcBef>
            </a:pPr>
            <a:endParaRPr lang="fr-FR" sz="1600" dirty="0">
              <a:solidFill>
                <a:schemeClr val="tx1"/>
              </a:solidFill>
            </a:endParaRPr>
          </a:p>
          <a:p>
            <a:pPr marL="0" indent="0" algn="just">
              <a:buNone/>
            </a:pPr>
            <a:endParaRPr lang="fr-FR" sz="1600" dirty="0">
              <a:solidFill>
                <a:schemeClr val="tx1"/>
              </a:solidFill>
            </a:endParaRPr>
          </a:p>
        </p:txBody>
      </p:sp>
      <p:pic>
        <p:nvPicPr>
          <p:cNvPr id="14" name="Picture 2" descr="Résultat de recherche d'images pour &quot;SOLALTER&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208" y="865482"/>
            <a:ext cx="1612256" cy="1605092"/>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que 1"/>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l="15624" t="16844" r="14854" b="3225"/>
          <a:stretch/>
        </p:blipFill>
        <p:spPr bwMode="auto">
          <a:xfrm>
            <a:off x="1146082" y="3036016"/>
            <a:ext cx="5160355" cy="356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83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Epicerie sociale de Lorient</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3" y="1896430"/>
            <a:ext cx="7040368" cy="4750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Des solidarités « biaisées »</a:t>
            </a:r>
            <a:endParaRPr lang="fr-FR" sz="2000" dirty="0">
              <a:solidFill>
                <a:schemeClr val="accent4"/>
              </a:solidFill>
            </a:endParaRPr>
          </a:p>
          <a:p>
            <a:pPr marL="0" indent="0">
              <a:buNone/>
            </a:pPr>
            <a:endParaRPr lang="fr-FR" sz="500" dirty="0">
              <a:solidFill>
                <a:schemeClr val="tx1"/>
              </a:solidFill>
            </a:endParaRPr>
          </a:p>
          <a:p>
            <a:pPr marL="0" indent="0" algn="just">
              <a:spcBef>
                <a:spcPts val="0"/>
              </a:spcBef>
              <a:buNone/>
            </a:pPr>
            <a:r>
              <a:rPr lang="fr-FR" sz="1600" dirty="0" smtClean="0">
                <a:solidFill>
                  <a:schemeClr val="tx1"/>
                </a:solidFill>
              </a:rPr>
              <a:t>- Échec d’installation d’antennes alimentaires dans la Maison de la Solidarité : refus de la Croix Rouge et du Secours Populaire</a:t>
            </a:r>
          </a:p>
          <a:p>
            <a:pPr marL="0" indent="0" algn="just">
              <a:spcBef>
                <a:spcPts val="0"/>
              </a:spcBef>
              <a:buNone/>
            </a:pPr>
            <a:r>
              <a:rPr lang="fr-FR" sz="100" dirty="0" smtClean="0">
                <a:solidFill>
                  <a:schemeClr val="tx1"/>
                </a:solidFill>
              </a:rPr>
              <a:t/>
            </a:r>
            <a:br>
              <a:rPr lang="fr-FR" sz="100" dirty="0" smtClean="0">
                <a:solidFill>
                  <a:schemeClr val="tx1"/>
                </a:solidFill>
              </a:rPr>
            </a:br>
            <a:endParaRPr lang="fr-FR" sz="100" dirty="0" smtClean="0">
              <a:solidFill>
                <a:schemeClr val="tx1"/>
              </a:solidFill>
            </a:endParaRPr>
          </a:p>
          <a:p>
            <a:pPr marL="0" indent="0" algn="just">
              <a:spcBef>
                <a:spcPts val="0"/>
              </a:spcBef>
              <a:buNone/>
            </a:pPr>
            <a:r>
              <a:rPr lang="fr-FR" sz="1600" dirty="0" smtClean="0">
                <a:solidFill>
                  <a:schemeClr val="tx1"/>
                </a:solidFill>
                <a:latin typeface="Wingdings 3" panose="05040102010807070707" pitchFamily="18" charset="2"/>
              </a:rPr>
              <a:t>A</a:t>
            </a:r>
            <a:r>
              <a:rPr lang="fr-FR" sz="1600" dirty="0" smtClean="0">
                <a:solidFill>
                  <a:schemeClr val="tx1"/>
                </a:solidFill>
              </a:rPr>
              <a:t> développement </a:t>
            </a:r>
            <a:r>
              <a:rPr lang="fr-FR" sz="1600" dirty="0">
                <a:solidFill>
                  <a:schemeClr val="tx1"/>
                </a:solidFill>
              </a:rPr>
              <a:t>des épiceries solidaires du réseau ANDES sur l’agglo </a:t>
            </a:r>
            <a:r>
              <a:rPr lang="fr-FR" sz="1600" dirty="0" smtClean="0">
                <a:solidFill>
                  <a:schemeClr val="tx1"/>
                </a:solidFill>
              </a:rPr>
              <a:t>: quels effets </a:t>
            </a:r>
            <a:r>
              <a:rPr lang="fr-FR" sz="1600" dirty="0">
                <a:solidFill>
                  <a:schemeClr val="tx1"/>
                </a:solidFill>
              </a:rPr>
              <a:t>en termes de proximité ? </a:t>
            </a:r>
          </a:p>
          <a:p>
            <a:pPr marL="0" indent="0" algn="just">
              <a:spcBef>
                <a:spcPts val="0"/>
              </a:spcBef>
              <a:buNone/>
            </a:pPr>
            <a:endParaRPr lang="fr-FR" sz="2000" dirty="0">
              <a:solidFill>
                <a:schemeClr val="tx1"/>
              </a:solidFill>
            </a:endParaRPr>
          </a:p>
          <a:p>
            <a:pPr marL="0" indent="0" algn="just">
              <a:spcBef>
                <a:spcPts val="0"/>
              </a:spcBef>
              <a:buNone/>
            </a:pPr>
            <a:r>
              <a:rPr lang="fr-FR" sz="1600" dirty="0" smtClean="0">
                <a:solidFill>
                  <a:schemeClr val="tx1"/>
                </a:solidFill>
              </a:rPr>
              <a:t>- « Incompréhensions » entre bénévoles retraités et bénéficiaires</a:t>
            </a:r>
            <a:endParaRPr lang="fr-FR" sz="500" dirty="0" smtClean="0">
              <a:solidFill>
                <a:schemeClr val="tx1"/>
              </a:solidFill>
            </a:endParaRPr>
          </a:p>
          <a:p>
            <a:pPr marL="0" indent="0" algn="just">
              <a:spcBef>
                <a:spcPts val="0"/>
              </a:spcBef>
              <a:buNone/>
            </a:pPr>
            <a:r>
              <a:rPr lang="fr-FR" sz="1600" dirty="0" smtClean="0">
                <a:solidFill>
                  <a:schemeClr val="tx1"/>
                </a:solidFill>
              </a:rPr>
              <a:t>- Cohabitation difficile entre publics SDF et primo-arrivants (demandeurs d’asile)</a:t>
            </a:r>
          </a:p>
          <a:p>
            <a:pPr marL="0" indent="0" algn="just">
              <a:spcBef>
                <a:spcPts val="0"/>
              </a:spcBef>
              <a:buNone/>
            </a:pPr>
            <a:r>
              <a:rPr lang="fr-FR" sz="1600" dirty="0" smtClean="0">
                <a:solidFill>
                  <a:schemeClr val="tx1"/>
                </a:solidFill>
                <a:latin typeface="Wingdings 3" panose="05040102010807070707" pitchFamily="18" charset="2"/>
              </a:rPr>
              <a:t>A</a:t>
            </a:r>
            <a:r>
              <a:rPr lang="fr-FR" sz="1600" dirty="0" smtClean="0">
                <a:solidFill>
                  <a:schemeClr val="tx1"/>
                </a:solidFill>
              </a:rPr>
              <a:t> pas d’accès des SDF à l’épicerie car non recensés par CCAS (pas de logement)</a:t>
            </a:r>
          </a:p>
          <a:p>
            <a:pPr marL="0" indent="0" algn="just">
              <a:buNone/>
            </a:pPr>
            <a:endParaRPr lang="fr-FR" sz="1000" dirty="0">
              <a:solidFill>
                <a:schemeClr val="tx1"/>
              </a:solidFill>
            </a:endParaRPr>
          </a:p>
          <a:p>
            <a:pPr marL="0" lvl="1" indent="0" algn="just">
              <a:spcBef>
                <a:spcPts val="0"/>
              </a:spcBef>
              <a:buNone/>
            </a:pPr>
            <a:r>
              <a:rPr lang="fr-FR" sz="1600" dirty="0" smtClean="0">
                <a:solidFill>
                  <a:schemeClr val="tx1"/>
                </a:solidFill>
              </a:rPr>
              <a:t>- </a:t>
            </a:r>
            <a:r>
              <a:rPr lang="fr-FR" dirty="0">
                <a:solidFill>
                  <a:schemeClr val="tx1"/>
                </a:solidFill>
              </a:rPr>
              <a:t>Arrivée de produits frais et locaux </a:t>
            </a:r>
            <a:r>
              <a:rPr lang="fr-FR" dirty="0" smtClean="0">
                <a:solidFill>
                  <a:schemeClr val="tx1"/>
                </a:solidFill>
              </a:rPr>
              <a:t>dans les épiceries : bouleversement des </a:t>
            </a:r>
            <a:r>
              <a:rPr lang="fr-FR" dirty="0">
                <a:solidFill>
                  <a:schemeClr val="tx1"/>
                </a:solidFill>
              </a:rPr>
              <a:t>pratiques et </a:t>
            </a:r>
            <a:r>
              <a:rPr lang="fr-FR" dirty="0" smtClean="0">
                <a:solidFill>
                  <a:schemeClr val="tx1"/>
                </a:solidFill>
              </a:rPr>
              <a:t>des </a:t>
            </a:r>
            <a:r>
              <a:rPr lang="fr-FR" dirty="0">
                <a:solidFill>
                  <a:schemeClr val="tx1"/>
                </a:solidFill>
              </a:rPr>
              <a:t>représentations des bénéficiaires, des bénévoles, des porteurs de projets</a:t>
            </a:r>
          </a:p>
          <a:p>
            <a:pPr marL="0" indent="0" algn="just">
              <a:spcBef>
                <a:spcPts val="0"/>
              </a:spcBef>
              <a:buNone/>
            </a:pPr>
            <a:r>
              <a:rPr lang="fr-FR" sz="1600" dirty="0" smtClean="0">
                <a:solidFill>
                  <a:schemeClr val="tx1"/>
                </a:solidFill>
                <a:latin typeface="Wingdings 3" panose="05040102010807070707" pitchFamily="18" charset="2"/>
              </a:rPr>
              <a:t>A</a:t>
            </a:r>
            <a:r>
              <a:rPr lang="fr-FR" sz="1600" dirty="0" smtClean="0">
                <a:solidFill>
                  <a:schemeClr val="tx1"/>
                </a:solidFill>
              </a:rPr>
              <a:t> Approfondissement </a:t>
            </a:r>
            <a:r>
              <a:rPr lang="fr-FR" sz="1600" dirty="0">
                <a:solidFill>
                  <a:schemeClr val="tx1"/>
                </a:solidFill>
              </a:rPr>
              <a:t>des enquêtes auprès </a:t>
            </a:r>
            <a:r>
              <a:rPr lang="fr-FR" sz="1600" dirty="0" smtClean="0">
                <a:solidFill>
                  <a:schemeClr val="tx1"/>
                </a:solidFill>
              </a:rPr>
              <a:t>des producteurs </a:t>
            </a:r>
            <a:r>
              <a:rPr lang="fr-FR" sz="1600" dirty="0">
                <a:solidFill>
                  <a:schemeClr val="tx1"/>
                </a:solidFill>
              </a:rPr>
              <a:t>et des mangeurs à petit </a:t>
            </a:r>
            <a:r>
              <a:rPr lang="fr-FR" sz="1600" dirty="0" smtClean="0">
                <a:solidFill>
                  <a:schemeClr val="tx1"/>
                </a:solidFill>
              </a:rPr>
              <a:t>budget</a:t>
            </a:r>
            <a:endParaRPr lang="fr-FR" sz="1600" dirty="0">
              <a:solidFill>
                <a:schemeClr val="tx1"/>
              </a:solidFill>
            </a:endParaRPr>
          </a:p>
        </p:txBody>
      </p:sp>
      <p:pic>
        <p:nvPicPr>
          <p:cNvPr id="16" name="Picture 2" descr="Résultat de recherche d'images pour &quot;SOLALTER&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9208" y="865482"/>
            <a:ext cx="1612256" cy="1605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52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412341" cy="62732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Vers des SAT (plus) solidaires... les suites</a:t>
            </a:r>
            <a:endParaRPr lang="fr-FR" sz="27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1" y="1896430"/>
            <a:ext cx="6956593" cy="4750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Initiatives : pas </a:t>
            </a:r>
            <a:r>
              <a:rPr lang="fr-FR" sz="2000" dirty="0">
                <a:solidFill>
                  <a:schemeClr val="accent4"/>
                </a:solidFill>
              </a:rPr>
              <a:t>une fin en </a:t>
            </a:r>
            <a:r>
              <a:rPr lang="fr-FR" sz="2000" dirty="0" smtClean="0">
                <a:solidFill>
                  <a:schemeClr val="accent4"/>
                </a:solidFill>
              </a:rPr>
              <a:t>soi mais des « embrayeurs » de questionnements</a:t>
            </a:r>
          </a:p>
          <a:p>
            <a:pPr algn="just">
              <a:spcBef>
                <a:spcPts val="600"/>
              </a:spcBef>
            </a:pPr>
            <a:endParaRPr lang="fr-FR" sz="1600" dirty="0">
              <a:solidFill>
                <a:schemeClr val="accent4"/>
              </a:solidFill>
            </a:endParaRPr>
          </a:p>
          <a:p>
            <a:pPr lvl="1" algn="just">
              <a:spcBef>
                <a:spcPts val="600"/>
              </a:spcBef>
            </a:pPr>
            <a:r>
              <a:rPr lang="fr-FR" dirty="0" smtClean="0">
                <a:solidFill>
                  <a:schemeClr val="tx1"/>
                </a:solidFill>
              </a:rPr>
              <a:t>Effets de changement </a:t>
            </a:r>
            <a:r>
              <a:rPr lang="fr-FR" dirty="0" smtClean="0">
                <a:solidFill>
                  <a:schemeClr val="tx1"/>
                </a:solidFill>
                <a:latin typeface="Wingdings 3" panose="05040102010807070707" pitchFamily="18" charset="2"/>
              </a:rPr>
              <a:t>n</a:t>
            </a:r>
            <a:r>
              <a:rPr lang="fr-FR" dirty="0" smtClean="0">
                <a:solidFill>
                  <a:schemeClr val="tx1"/>
                </a:solidFill>
              </a:rPr>
              <a:t> représentations et pratiques des acteurs</a:t>
            </a:r>
          </a:p>
          <a:p>
            <a:pPr marL="457200" lvl="1" indent="0">
              <a:spcBef>
                <a:spcPts val="600"/>
              </a:spcBef>
              <a:buNone/>
            </a:pPr>
            <a:r>
              <a:rPr lang="fr-FR" dirty="0" smtClean="0">
                <a:solidFill>
                  <a:schemeClr val="tx1"/>
                </a:solidFill>
                <a:latin typeface="Wingdings 3" panose="05040102010807070707" pitchFamily="18" charset="2"/>
              </a:rPr>
              <a:t>A</a:t>
            </a:r>
            <a:r>
              <a:rPr lang="fr-FR" dirty="0" smtClean="0">
                <a:solidFill>
                  <a:schemeClr val="tx1"/>
                </a:solidFill>
              </a:rPr>
              <a:t> soutien des producteurs et accessibilité des consommateurs</a:t>
            </a:r>
          </a:p>
          <a:p>
            <a:pPr marL="457200" lvl="1" indent="0">
              <a:spcBef>
                <a:spcPts val="600"/>
              </a:spcBef>
              <a:buNone/>
            </a:pPr>
            <a:r>
              <a:rPr lang="fr-FR" dirty="0" smtClean="0">
                <a:solidFill>
                  <a:schemeClr val="tx1"/>
                </a:solidFill>
                <a:latin typeface="Wingdings 3" panose="05040102010807070707" pitchFamily="18" charset="2"/>
              </a:rPr>
              <a:t>A</a:t>
            </a:r>
            <a:r>
              <a:rPr lang="fr-FR" dirty="0" smtClean="0">
                <a:solidFill>
                  <a:schemeClr val="tx1"/>
                </a:solidFill>
              </a:rPr>
              <a:t> conflits et crispations avec acteurs + « traditionnels »</a:t>
            </a:r>
            <a:endParaRPr lang="fr-FR" dirty="0">
              <a:solidFill>
                <a:schemeClr val="tx1"/>
              </a:solidFill>
            </a:endParaRPr>
          </a:p>
          <a:p>
            <a:pPr marL="457200" lvl="1" indent="0">
              <a:buNone/>
            </a:pPr>
            <a:endParaRPr lang="fr-FR" dirty="0" smtClean="0">
              <a:solidFill>
                <a:schemeClr val="tx1"/>
              </a:solidFill>
            </a:endParaRPr>
          </a:p>
          <a:p>
            <a:pPr lvl="1" algn="just">
              <a:spcBef>
                <a:spcPts val="600"/>
              </a:spcBef>
            </a:pPr>
            <a:r>
              <a:rPr lang="fr-FR" dirty="0" smtClean="0">
                <a:solidFill>
                  <a:schemeClr val="tx1"/>
                </a:solidFill>
              </a:rPr>
              <a:t>Singularités </a:t>
            </a:r>
            <a:r>
              <a:rPr lang="fr-FR" dirty="0" err="1" smtClean="0">
                <a:solidFill>
                  <a:schemeClr val="tx1"/>
                </a:solidFill>
              </a:rPr>
              <a:t>socio-spatiales</a:t>
            </a:r>
            <a:r>
              <a:rPr lang="fr-FR" dirty="0" smtClean="0">
                <a:solidFill>
                  <a:schemeClr val="tx1"/>
                </a:solidFill>
              </a:rPr>
              <a:t> / autres </a:t>
            </a:r>
            <a:r>
              <a:rPr lang="fr-FR" dirty="0">
                <a:solidFill>
                  <a:schemeClr val="tx1"/>
                </a:solidFill>
              </a:rPr>
              <a:t>initiatives </a:t>
            </a:r>
            <a:r>
              <a:rPr lang="fr-FR" dirty="0" smtClean="0">
                <a:solidFill>
                  <a:schemeClr val="tx1"/>
                </a:solidFill>
              </a:rPr>
              <a:t>similaires : </a:t>
            </a:r>
            <a:endParaRPr lang="fr-FR" dirty="0">
              <a:solidFill>
                <a:schemeClr val="tx1"/>
              </a:solidFill>
            </a:endParaRPr>
          </a:p>
          <a:p>
            <a:pPr marL="457200" lvl="1" indent="0">
              <a:spcBef>
                <a:spcPts val="600"/>
              </a:spcBef>
              <a:buNone/>
            </a:pPr>
            <a:r>
              <a:rPr lang="fr-FR" dirty="0" smtClean="0">
                <a:solidFill>
                  <a:schemeClr val="tx1"/>
                </a:solidFill>
              </a:rPr>
              <a:t>- autres </a:t>
            </a:r>
            <a:r>
              <a:rPr lang="fr-FR" dirty="0" err="1" smtClean="0">
                <a:solidFill>
                  <a:schemeClr val="tx1"/>
                </a:solidFill>
              </a:rPr>
              <a:t>AMAPs</a:t>
            </a:r>
            <a:r>
              <a:rPr lang="fr-FR" dirty="0" smtClean="0">
                <a:solidFill>
                  <a:schemeClr val="tx1"/>
                </a:solidFill>
              </a:rPr>
              <a:t> poisson en France et Europe</a:t>
            </a:r>
          </a:p>
          <a:p>
            <a:pPr marL="457200" lvl="1" indent="0">
              <a:spcBef>
                <a:spcPts val="600"/>
              </a:spcBef>
              <a:buNone/>
            </a:pPr>
            <a:r>
              <a:rPr lang="fr-FR" dirty="0" smtClean="0">
                <a:solidFill>
                  <a:schemeClr val="tx1"/>
                </a:solidFill>
              </a:rPr>
              <a:t>- autres épiceries sociales + réseau épiceries solidaires ANDES</a:t>
            </a:r>
            <a:endParaRPr lang="fr-FR" dirty="0">
              <a:solidFill>
                <a:schemeClr val="tx1"/>
              </a:solidFill>
            </a:endParaRPr>
          </a:p>
        </p:txBody>
      </p:sp>
    </p:spTree>
    <p:extLst>
      <p:ext uri="{BB962C8B-B14F-4D97-AF65-F5344CB8AC3E}">
        <p14:creationId xmlns:p14="http://schemas.microsoft.com/office/powerpoint/2010/main" val="1386152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090" y="1230086"/>
            <a:ext cx="7018663" cy="577448"/>
          </a:xfrm>
        </p:spPr>
        <p:txBody>
          <a:bodyPr>
            <a:normAutofit/>
          </a:bodyPr>
          <a:lstStyle/>
          <a:p>
            <a:r>
              <a:rPr lang="fr-FR" sz="2700" dirty="0" smtClean="0"/>
              <a:t>Contexte scientifique émergent</a:t>
            </a:r>
            <a:endParaRPr lang="fr-FR" sz="2700" dirty="0"/>
          </a:p>
        </p:txBody>
      </p:sp>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Espace réservé du contenu 2"/>
          <p:cNvSpPr txBox="1">
            <a:spLocks/>
          </p:cNvSpPr>
          <p:nvPr/>
        </p:nvSpPr>
        <p:spPr>
          <a:xfrm>
            <a:off x="304972" y="1842001"/>
            <a:ext cx="7140857" cy="475018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r-FR" sz="2000" dirty="0">
                <a:solidFill>
                  <a:schemeClr val="accent4"/>
                </a:solidFill>
              </a:rPr>
              <a:t>Circuits alimentaires courts / de proximité</a:t>
            </a:r>
          </a:p>
          <a:p>
            <a:pPr marL="0" indent="0" algn="just">
              <a:spcBef>
                <a:spcPts val="0"/>
              </a:spcBef>
              <a:buNone/>
            </a:pPr>
            <a:endParaRPr lang="fr-FR" sz="500" dirty="0" smtClean="0">
              <a:solidFill>
                <a:schemeClr val="tx1"/>
              </a:solidFill>
            </a:endParaRPr>
          </a:p>
          <a:p>
            <a:pPr marL="0" indent="0" algn="just">
              <a:lnSpc>
                <a:spcPct val="120000"/>
              </a:lnSpc>
              <a:spcBef>
                <a:spcPts val="0"/>
              </a:spcBef>
              <a:buNone/>
            </a:pPr>
            <a:endParaRPr lang="fr-FR" sz="1000" dirty="0" smtClean="0">
              <a:solidFill>
                <a:schemeClr val="tx1"/>
              </a:solidFill>
            </a:endParaRPr>
          </a:p>
          <a:p>
            <a:pPr marL="0" indent="0" algn="just">
              <a:spcBef>
                <a:spcPts val="0"/>
              </a:spcBef>
              <a:buNone/>
            </a:pPr>
            <a:r>
              <a:rPr lang="fr-FR" sz="1600" dirty="0" smtClean="0">
                <a:solidFill>
                  <a:schemeClr val="tx1"/>
                </a:solidFill>
              </a:rPr>
              <a:t>	</a:t>
            </a:r>
            <a:r>
              <a:rPr lang="fr-FR" sz="1600" u="sng" dirty="0" smtClean="0">
                <a:solidFill>
                  <a:schemeClr val="tx1"/>
                </a:solidFill>
              </a:rPr>
              <a:t>Circuits courts </a:t>
            </a:r>
            <a:r>
              <a:rPr lang="fr-FR" sz="1600" dirty="0">
                <a:solidFill>
                  <a:schemeClr val="tx1"/>
                </a:solidFill>
              </a:rPr>
              <a:t>(Ministère de l’agriculture, avril 2009</a:t>
            </a:r>
            <a:r>
              <a:rPr lang="fr-FR" sz="1600" dirty="0" smtClean="0">
                <a:solidFill>
                  <a:schemeClr val="tx1"/>
                </a:solidFill>
              </a:rPr>
              <a:t>) :</a:t>
            </a:r>
          </a:p>
          <a:p>
            <a:pPr marL="0" indent="0" algn="just">
              <a:spcBef>
                <a:spcPts val="0"/>
              </a:spcBef>
              <a:buNone/>
            </a:pPr>
            <a:r>
              <a:rPr lang="fr-FR" sz="1600" i="1" dirty="0" smtClean="0">
                <a:solidFill>
                  <a:schemeClr val="tx1"/>
                </a:solidFill>
              </a:rPr>
              <a:t>Un </a:t>
            </a:r>
            <a:r>
              <a:rPr lang="fr-FR" sz="1600" i="1" dirty="0">
                <a:solidFill>
                  <a:schemeClr val="tx1"/>
                </a:solidFill>
              </a:rPr>
              <a:t>mode de commercialisation des produits agricoles qui s’exerce </a:t>
            </a:r>
            <a:r>
              <a:rPr lang="fr-FR" sz="1600" i="1" dirty="0" smtClean="0">
                <a:solidFill>
                  <a:schemeClr val="tx1"/>
                </a:solidFill>
              </a:rPr>
              <a:t>: </a:t>
            </a:r>
          </a:p>
          <a:p>
            <a:pPr marL="0" indent="0" algn="just">
              <a:spcBef>
                <a:spcPts val="0"/>
              </a:spcBef>
              <a:buNone/>
            </a:pPr>
            <a:r>
              <a:rPr lang="fr-FR" sz="1600" i="1" dirty="0" smtClean="0">
                <a:solidFill>
                  <a:schemeClr val="tx1"/>
                </a:solidFill>
              </a:rPr>
              <a:t>- soit </a:t>
            </a:r>
            <a:r>
              <a:rPr lang="fr-FR" sz="1600" i="1" dirty="0">
                <a:solidFill>
                  <a:schemeClr val="tx1"/>
                </a:solidFill>
              </a:rPr>
              <a:t>par la vente directe du producteur au </a:t>
            </a:r>
            <a:r>
              <a:rPr lang="fr-FR" sz="1600" i="1" dirty="0" smtClean="0">
                <a:solidFill>
                  <a:schemeClr val="tx1"/>
                </a:solidFill>
              </a:rPr>
              <a:t>consommateur</a:t>
            </a:r>
          </a:p>
          <a:p>
            <a:pPr marL="0" indent="0" algn="just">
              <a:spcBef>
                <a:spcPts val="0"/>
              </a:spcBef>
              <a:buNone/>
            </a:pPr>
            <a:r>
              <a:rPr lang="fr-FR" sz="1600" i="1" dirty="0" smtClean="0">
                <a:solidFill>
                  <a:schemeClr val="tx1"/>
                </a:solidFill>
              </a:rPr>
              <a:t>- soit </a:t>
            </a:r>
            <a:r>
              <a:rPr lang="fr-FR" sz="1600" i="1" dirty="0">
                <a:solidFill>
                  <a:schemeClr val="tx1"/>
                </a:solidFill>
              </a:rPr>
              <a:t>par la vente indirecte à condition qu’il n’y ait qu’un seul </a:t>
            </a:r>
            <a:r>
              <a:rPr lang="fr-FR" sz="1600" i="1" dirty="0" smtClean="0">
                <a:solidFill>
                  <a:schemeClr val="tx1"/>
                </a:solidFill>
              </a:rPr>
              <a:t>intermédiaire</a:t>
            </a:r>
            <a:endParaRPr lang="fr-FR" sz="1600" dirty="0">
              <a:solidFill>
                <a:schemeClr val="tx1"/>
              </a:solidFill>
            </a:endParaRPr>
          </a:p>
          <a:p>
            <a:pPr marL="0" indent="0" algn="just">
              <a:spcBef>
                <a:spcPts val="0"/>
              </a:spcBef>
              <a:buNone/>
            </a:pPr>
            <a:endParaRPr lang="fr-FR" sz="500" dirty="0" smtClean="0">
              <a:solidFill>
                <a:schemeClr val="tx1"/>
              </a:solidFill>
            </a:endParaRPr>
          </a:p>
          <a:p>
            <a:pPr marL="0" indent="0" algn="just">
              <a:spcBef>
                <a:spcPts val="0"/>
              </a:spcBef>
              <a:buNone/>
            </a:pPr>
            <a:endParaRPr lang="fr-FR" sz="1000" dirty="0">
              <a:solidFill>
                <a:schemeClr val="tx1"/>
              </a:solidFill>
            </a:endParaRPr>
          </a:p>
          <a:p>
            <a:pPr marL="0" indent="0" algn="just">
              <a:spcBef>
                <a:spcPts val="0"/>
              </a:spcBef>
              <a:buNone/>
            </a:pPr>
            <a:r>
              <a:rPr lang="fr-FR" sz="1600" dirty="0">
                <a:solidFill>
                  <a:schemeClr val="tx1"/>
                </a:solidFill>
              </a:rPr>
              <a:t>	</a:t>
            </a:r>
            <a:r>
              <a:rPr lang="fr-FR" sz="1600" u="sng" dirty="0" smtClean="0">
                <a:solidFill>
                  <a:schemeClr val="tx1"/>
                </a:solidFill>
              </a:rPr>
              <a:t>Circuits </a:t>
            </a:r>
            <a:r>
              <a:rPr lang="fr-FR" sz="1600" u="sng" dirty="0">
                <a:solidFill>
                  <a:schemeClr val="tx1"/>
                </a:solidFill>
              </a:rPr>
              <a:t>de proximité </a:t>
            </a:r>
            <a:r>
              <a:rPr lang="fr-FR" sz="1600" dirty="0" smtClean="0">
                <a:solidFill>
                  <a:schemeClr val="tx1"/>
                </a:solidFill>
              </a:rPr>
              <a:t>(Praly et al., 2014) :</a:t>
            </a:r>
          </a:p>
          <a:p>
            <a:pPr marL="0" indent="0" algn="just">
              <a:spcBef>
                <a:spcPts val="0"/>
              </a:spcBef>
              <a:buNone/>
            </a:pPr>
            <a:r>
              <a:rPr lang="fr-FR" sz="1600" i="1" dirty="0" smtClean="0">
                <a:solidFill>
                  <a:schemeClr val="tx1"/>
                </a:solidFill>
              </a:rPr>
              <a:t>Un </a:t>
            </a:r>
            <a:r>
              <a:rPr lang="fr-FR" sz="1600" i="1" dirty="0">
                <a:solidFill>
                  <a:schemeClr val="tx1"/>
                </a:solidFill>
              </a:rPr>
              <a:t>circuit de commercialisation qui mobilise différentes </a:t>
            </a:r>
            <a:r>
              <a:rPr lang="fr-FR" sz="1600" i="1" dirty="0" smtClean="0">
                <a:solidFill>
                  <a:schemeClr val="tx1"/>
                </a:solidFill>
              </a:rPr>
              <a:t>proximités : </a:t>
            </a:r>
          </a:p>
          <a:p>
            <a:pPr marL="0" indent="0" algn="just">
              <a:spcBef>
                <a:spcPts val="0"/>
              </a:spcBef>
              <a:buNone/>
            </a:pPr>
            <a:r>
              <a:rPr lang="fr-FR" sz="1600" i="1" dirty="0" smtClean="0">
                <a:solidFill>
                  <a:schemeClr val="tx1"/>
                </a:solidFill>
              </a:rPr>
              <a:t>- </a:t>
            </a:r>
            <a:r>
              <a:rPr lang="fr-FR" sz="1600" dirty="0" smtClean="0">
                <a:solidFill>
                  <a:schemeClr val="tx1"/>
                </a:solidFill>
              </a:rPr>
              <a:t>une </a:t>
            </a:r>
            <a:r>
              <a:rPr lang="fr-FR" sz="1600" dirty="0">
                <a:solidFill>
                  <a:schemeClr val="tx1"/>
                </a:solidFill>
              </a:rPr>
              <a:t>dimension spatiale</a:t>
            </a:r>
            <a:r>
              <a:rPr lang="fr-FR" sz="1600" i="1" dirty="0">
                <a:solidFill>
                  <a:schemeClr val="tx1"/>
                </a:solidFill>
              </a:rPr>
              <a:t>, visant un rapprochement géographique entre consommation et production </a:t>
            </a:r>
            <a:r>
              <a:rPr lang="fr-FR" sz="1600" i="1" dirty="0" smtClean="0">
                <a:solidFill>
                  <a:schemeClr val="tx1"/>
                </a:solidFill>
              </a:rPr>
              <a:t>;</a:t>
            </a:r>
          </a:p>
          <a:p>
            <a:pPr marL="0" indent="0" algn="just">
              <a:spcBef>
                <a:spcPts val="0"/>
              </a:spcBef>
              <a:buNone/>
            </a:pPr>
            <a:r>
              <a:rPr lang="fr-FR" sz="1600" i="1" dirty="0" smtClean="0">
                <a:solidFill>
                  <a:schemeClr val="tx1"/>
                </a:solidFill>
              </a:rPr>
              <a:t>- </a:t>
            </a:r>
            <a:r>
              <a:rPr lang="fr-FR" sz="1600" dirty="0" smtClean="0">
                <a:solidFill>
                  <a:schemeClr val="tx1"/>
                </a:solidFill>
              </a:rPr>
              <a:t>une </a:t>
            </a:r>
            <a:r>
              <a:rPr lang="fr-FR" sz="1600" dirty="0">
                <a:solidFill>
                  <a:schemeClr val="tx1"/>
                </a:solidFill>
              </a:rPr>
              <a:t>dimension fonctionnelle</a:t>
            </a:r>
            <a:r>
              <a:rPr lang="fr-FR" sz="1600" i="1" dirty="0">
                <a:solidFill>
                  <a:schemeClr val="tx1"/>
                </a:solidFill>
              </a:rPr>
              <a:t>, visant le bon acheminement du produit du producteur </a:t>
            </a:r>
            <a:r>
              <a:rPr lang="fr-FR" sz="1600" i="1" dirty="0" smtClean="0">
                <a:solidFill>
                  <a:schemeClr val="tx1"/>
                </a:solidFill>
              </a:rPr>
              <a:t>jusqu’au consommateur </a:t>
            </a:r>
            <a:r>
              <a:rPr lang="fr-FR" sz="1600" i="1" dirty="0">
                <a:solidFill>
                  <a:schemeClr val="tx1"/>
                </a:solidFill>
              </a:rPr>
              <a:t>via les différents acteurs du système </a:t>
            </a:r>
            <a:r>
              <a:rPr lang="fr-FR" sz="1600" i="1" dirty="0" smtClean="0">
                <a:solidFill>
                  <a:schemeClr val="tx1"/>
                </a:solidFill>
              </a:rPr>
              <a:t>;</a:t>
            </a:r>
            <a:endParaRPr lang="fr-FR" sz="1600" i="1" dirty="0">
              <a:solidFill>
                <a:schemeClr val="tx1"/>
              </a:solidFill>
            </a:endParaRPr>
          </a:p>
          <a:p>
            <a:pPr marL="0" indent="0" algn="just">
              <a:spcBef>
                <a:spcPts val="0"/>
              </a:spcBef>
              <a:buNone/>
            </a:pPr>
            <a:r>
              <a:rPr lang="fr-FR" sz="1600" i="1" dirty="0" smtClean="0">
                <a:solidFill>
                  <a:schemeClr val="tx1"/>
                </a:solidFill>
              </a:rPr>
              <a:t>- </a:t>
            </a:r>
            <a:r>
              <a:rPr lang="fr-FR" sz="1600" dirty="0" smtClean="0">
                <a:solidFill>
                  <a:schemeClr val="tx1"/>
                </a:solidFill>
              </a:rPr>
              <a:t>une dimension relationnelle</a:t>
            </a:r>
            <a:r>
              <a:rPr lang="fr-FR" sz="1600" i="1" dirty="0" smtClean="0">
                <a:solidFill>
                  <a:schemeClr val="tx1"/>
                </a:solidFill>
              </a:rPr>
              <a:t>, qui valorise l’interconnaissance </a:t>
            </a:r>
            <a:r>
              <a:rPr lang="fr-FR" sz="1600" i="1" dirty="0">
                <a:solidFill>
                  <a:schemeClr val="tx1"/>
                </a:solidFill>
              </a:rPr>
              <a:t>entre ces acteurs </a:t>
            </a:r>
            <a:r>
              <a:rPr lang="fr-FR" sz="1600" i="1" dirty="0" smtClean="0">
                <a:solidFill>
                  <a:schemeClr val="tx1"/>
                </a:solidFill>
              </a:rPr>
              <a:t>; </a:t>
            </a:r>
          </a:p>
          <a:p>
            <a:pPr marL="0" indent="0" algn="just">
              <a:spcBef>
                <a:spcPts val="0"/>
              </a:spcBef>
              <a:buNone/>
            </a:pPr>
            <a:r>
              <a:rPr lang="fr-FR" sz="1600" i="1" dirty="0" smtClean="0">
                <a:solidFill>
                  <a:schemeClr val="tx1"/>
                </a:solidFill>
              </a:rPr>
              <a:t>- </a:t>
            </a:r>
            <a:r>
              <a:rPr lang="fr-FR" sz="1600" dirty="0" smtClean="0">
                <a:solidFill>
                  <a:schemeClr val="tx1"/>
                </a:solidFill>
              </a:rPr>
              <a:t>une dimension économique</a:t>
            </a:r>
            <a:r>
              <a:rPr lang="fr-FR" sz="1600" i="1" dirty="0" smtClean="0">
                <a:solidFill>
                  <a:schemeClr val="tx1"/>
                </a:solidFill>
              </a:rPr>
              <a:t>, qui permet </a:t>
            </a:r>
            <a:r>
              <a:rPr lang="fr-FR" sz="1600" i="1" dirty="0">
                <a:solidFill>
                  <a:schemeClr val="tx1"/>
                </a:solidFill>
              </a:rPr>
              <a:t>des échanges marchands économiquement viables pour les acteurs </a:t>
            </a:r>
            <a:r>
              <a:rPr lang="fr-FR" sz="1600" i="1" dirty="0" smtClean="0">
                <a:solidFill>
                  <a:schemeClr val="tx1"/>
                </a:solidFill>
              </a:rPr>
              <a:t>concernés</a:t>
            </a:r>
            <a:endParaRPr lang="fr-FR" sz="1600" dirty="0">
              <a:solidFill>
                <a:schemeClr val="tx1"/>
              </a:solidFill>
            </a:endParaRPr>
          </a:p>
        </p:txBody>
      </p:sp>
      <p:sp>
        <p:nvSpPr>
          <p:cNvPr id="7" name="Rectangle 6"/>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fficher l'image d'origine"/>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41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0090" y="1230086"/>
            <a:ext cx="7018663" cy="577448"/>
          </a:xfrm>
        </p:spPr>
        <p:txBody>
          <a:bodyPr>
            <a:normAutofit/>
          </a:bodyPr>
          <a:lstStyle/>
          <a:p>
            <a:r>
              <a:rPr lang="fr-FR" sz="2700" dirty="0" smtClean="0"/>
              <a:t>Contexte scientifique émergent</a:t>
            </a:r>
            <a:endParaRPr lang="fr-FR" sz="2700" dirty="0"/>
          </a:p>
        </p:txBody>
      </p:sp>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Espace réservé du contenu 2"/>
          <p:cNvSpPr txBox="1">
            <a:spLocks/>
          </p:cNvSpPr>
          <p:nvPr/>
        </p:nvSpPr>
        <p:spPr>
          <a:xfrm>
            <a:off x="304973" y="1842001"/>
            <a:ext cx="7064656" cy="501599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r-FR" sz="2000" dirty="0">
                <a:solidFill>
                  <a:schemeClr val="accent4"/>
                </a:solidFill>
              </a:rPr>
              <a:t>Justice alimentaire </a:t>
            </a:r>
            <a:r>
              <a:rPr lang="fr-FR" sz="1600" dirty="0" smtClean="0">
                <a:solidFill>
                  <a:schemeClr val="tx1"/>
                </a:solidFill>
              </a:rPr>
              <a:t>(Hochedez et Le Gall, 2016)</a:t>
            </a:r>
          </a:p>
          <a:p>
            <a:pPr marL="0" indent="0" algn="just">
              <a:spcBef>
                <a:spcPts val="0"/>
              </a:spcBef>
              <a:buNone/>
            </a:pPr>
            <a:endParaRPr lang="fr-FR" sz="1000" dirty="0">
              <a:solidFill>
                <a:schemeClr val="tx1"/>
              </a:solidFill>
            </a:endParaRPr>
          </a:p>
          <a:p>
            <a:pPr marL="0" indent="0" algn="just">
              <a:spcBef>
                <a:spcPts val="0"/>
              </a:spcBef>
              <a:buNone/>
            </a:pPr>
            <a:r>
              <a:rPr lang="fr-FR" sz="1600" dirty="0" smtClean="0">
                <a:solidFill>
                  <a:schemeClr val="tx1"/>
                </a:solidFill>
              </a:rPr>
              <a:t>- </a:t>
            </a:r>
            <a:r>
              <a:rPr lang="fr-FR" sz="1600" i="1" dirty="0" smtClean="0">
                <a:solidFill>
                  <a:schemeClr val="tx1"/>
                </a:solidFill>
              </a:rPr>
              <a:t>Notion à </a:t>
            </a:r>
            <a:r>
              <a:rPr lang="fr-FR" sz="1600" i="1" dirty="0">
                <a:solidFill>
                  <a:schemeClr val="tx1"/>
                </a:solidFill>
              </a:rPr>
              <a:t>la croisée des discours sur le </a:t>
            </a:r>
            <a:r>
              <a:rPr lang="fr-FR" sz="1600" i="1" u="sng" dirty="0">
                <a:solidFill>
                  <a:schemeClr val="tx1"/>
                </a:solidFill>
              </a:rPr>
              <a:t>droit à l’alimentation </a:t>
            </a:r>
            <a:r>
              <a:rPr lang="fr-FR" sz="1600" i="1" dirty="0">
                <a:solidFill>
                  <a:schemeClr val="tx1"/>
                </a:solidFill>
              </a:rPr>
              <a:t>(issu en partie </a:t>
            </a:r>
            <a:r>
              <a:rPr lang="fr-FR" sz="1600" i="1" dirty="0" smtClean="0">
                <a:solidFill>
                  <a:schemeClr val="tx1"/>
                </a:solidFill>
              </a:rPr>
              <a:t>du </a:t>
            </a:r>
            <a:r>
              <a:rPr lang="fr-FR" sz="1600" dirty="0" err="1" smtClean="0">
                <a:solidFill>
                  <a:schemeClr val="tx1"/>
                </a:solidFill>
              </a:rPr>
              <a:t>food</a:t>
            </a:r>
            <a:r>
              <a:rPr lang="fr-FR" sz="1600" dirty="0" smtClean="0">
                <a:solidFill>
                  <a:schemeClr val="tx1"/>
                </a:solidFill>
              </a:rPr>
              <a:t> </a:t>
            </a:r>
            <a:r>
              <a:rPr lang="fr-FR" sz="1600" dirty="0" err="1" smtClean="0">
                <a:solidFill>
                  <a:schemeClr val="tx1"/>
                </a:solidFill>
              </a:rPr>
              <a:t>movement</a:t>
            </a:r>
            <a:r>
              <a:rPr lang="fr-FR" sz="1600" i="1" dirty="0" smtClean="0">
                <a:solidFill>
                  <a:schemeClr val="tx1"/>
                </a:solidFill>
              </a:rPr>
              <a:t>), </a:t>
            </a:r>
            <a:r>
              <a:rPr lang="fr-FR" sz="1600" i="1" dirty="0">
                <a:solidFill>
                  <a:schemeClr val="tx1"/>
                </a:solidFill>
              </a:rPr>
              <a:t>sur les objectifs de </a:t>
            </a:r>
            <a:r>
              <a:rPr lang="fr-FR" sz="1600" i="1" u="sng" dirty="0">
                <a:solidFill>
                  <a:schemeClr val="tx1"/>
                </a:solidFill>
              </a:rPr>
              <a:t>durabilité </a:t>
            </a:r>
            <a:r>
              <a:rPr lang="fr-FR" sz="1600" i="1" dirty="0">
                <a:solidFill>
                  <a:schemeClr val="tx1"/>
                </a:solidFill>
              </a:rPr>
              <a:t>appliqués aux systèmes alimentaires, et sur les risques d</a:t>
            </a:r>
            <a:r>
              <a:rPr lang="fr-FR" sz="1600" i="1" u="sng" dirty="0">
                <a:solidFill>
                  <a:schemeClr val="tx1"/>
                </a:solidFill>
              </a:rPr>
              <a:t>’insécurité alimentaire </a:t>
            </a:r>
            <a:r>
              <a:rPr lang="fr-FR" sz="1600" i="1" dirty="0">
                <a:solidFill>
                  <a:schemeClr val="tx1"/>
                </a:solidFill>
              </a:rPr>
              <a:t>dans des situations de pauvreté et de précarité</a:t>
            </a:r>
          </a:p>
          <a:p>
            <a:pPr marL="0" indent="0" algn="just">
              <a:spcBef>
                <a:spcPts val="0"/>
              </a:spcBef>
              <a:buNone/>
            </a:pPr>
            <a:endParaRPr lang="fr-FR" sz="500" dirty="0" smtClean="0">
              <a:solidFill>
                <a:schemeClr val="tx1"/>
              </a:solidFill>
              <a:latin typeface="Wingdings 3" panose="05040102010807070707" pitchFamily="18" charset="2"/>
            </a:endParaRPr>
          </a:p>
          <a:p>
            <a:pPr marL="0" indent="0" algn="just">
              <a:spcBef>
                <a:spcPts val="0"/>
              </a:spcBef>
              <a:buNone/>
            </a:pPr>
            <a:r>
              <a:rPr lang="fr-FR" sz="1600" dirty="0" smtClean="0">
                <a:solidFill>
                  <a:schemeClr val="tx1"/>
                </a:solidFill>
                <a:latin typeface="Wingdings 3" panose="05040102010807070707" pitchFamily="18" charset="2"/>
              </a:rPr>
              <a:t>A</a:t>
            </a:r>
            <a:r>
              <a:rPr lang="fr-FR" sz="1600" dirty="0" smtClean="0">
                <a:solidFill>
                  <a:schemeClr val="tx1"/>
                </a:solidFill>
              </a:rPr>
              <a:t> notion </a:t>
            </a:r>
            <a:r>
              <a:rPr lang="fr-FR" sz="1600" dirty="0">
                <a:solidFill>
                  <a:schemeClr val="tx1"/>
                </a:solidFill>
              </a:rPr>
              <a:t>usitée dans les recherches urbaines en Amérique du Nord : </a:t>
            </a:r>
            <a:endParaRPr lang="fr-FR" sz="1600" dirty="0" smtClean="0">
              <a:solidFill>
                <a:schemeClr val="tx1"/>
              </a:solidFill>
            </a:endParaRPr>
          </a:p>
          <a:p>
            <a:pPr marL="0" indent="0" algn="just">
              <a:spcBef>
                <a:spcPts val="0"/>
              </a:spcBef>
              <a:buNone/>
            </a:pPr>
            <a:endParaRPr lang="fr-FR" sz="1000" dirty="0">
              <a:solidFill>
                <a:schemeClr val="tx1"/>
              </a:solidFill>
            </a:endParaRPr>
          </a:p>
          <a:p>
            <a:pPr marL="0" indent="0" algn="just">
              <a:spcBef>
                <a:spcPts val="0"/>
              </a:spcBef>
              <a:buNone/>
            </a:pPr>
            <a:r>
              <a:rPr lang="fr-FR" sz="1600" dirty="0" smtClean="0">
                <a:solidFill>
                  <a:schemeClr val="tx1"/>
                </a:solidFill>
              </a:rPr>
              <a:t>- </a:t>
            </a:r>
            <a:r>
              <a:rPr lang="fr-FR" sz="1600" u="sng" dirty="0" smtClean="0">
                <a:solidFill>
                  <a:schemeClr val="tx1"/>
                </a:solidFill>
              </a:rPr>
              <a:t>Solidarités </a:t>
            </a:r>
            <a:r>
              <a:rPr lang="fr-FR" sz="1600" dirty="0">
                <a:solidFill>
                  <a:schemeClr val="tx1"/>
                </a:solidFill>
              </a:rPr>
              <a:t>alimentaires </a:t>
            </a:r>
            <a:r>
              <a:rPr lang="fr-FR" sz="1600" dirty="0" smtClean="0">
                <a:solidFill>
                  <a:schemeClr val="tx1"/>
                </a:solidFill>
              </a:rPr>
              <a:t>/ </a:t>
            </a:r>
            <a:r>
              <a:rPr lang="fr-FR" sz="1600" u="sng" dirty="0" smtClean="0">
                <a:solidFill>
                  <a:schemeClr val="tx1"/>
                </a:solidFill>
              </a:rPr>
              <a:t>Démocratie</a:t>
            </a:r>
            <a:r>
              <a:rPr lang="fr-FR" sz="1600" dirty="0" smtClean="0">
                <a:solidFill>
                  <a:schemeClr val="tx1"/>
                </a:solidFill>
              </a:rPr>
              <a:t> </a:t>
            </a:r>
            <a:r>
              <a:rPr lang="fr-FR" sz="1600" dirty="0">
                <a:solidFill>
                  <a:schemeClr val="tx1"/>
                </a:solidFill>
              </a:rPr>
              <a:t>alimentaire </a:t>
            </a:r>
            <a:r>
              <a:rPr lang="fr-FR" sz="1600" dirty="0" smtClean="0">
                <a:solidFill>
                  <a:schemeClr val="tx1"/>
                </a:solidFill>
              </a:rPr>
              <a:t>en France</a:t>
            </a:r>
          </a:p>
          <a:p>
            <a:pPr marL="0" indent="0" algn="just">
              <a:spcBef>
                <a:spcPts val="0"/>
              </a:spcBef>
              <a:buNone/>
            </a:pPr>
            <a:endParaRPr lang="fr-FR" sz="1600" dirty="0">
              <a:solidFill>
                <a:schemeClr val="tx1"/>
              </a:solidFill>
            </a:endParaRPr>
          </a:p>
          <a:p>
            <a:pPr marL="0" indent="0" algn="just">
              <a:spcBef>
                <a:spcPts val="0"/>
              </a:spcBef>
              <a:buNone/>
            </a:pPr>
            <a:r>
              <a:rPr lang="fr-FR" sz="1600" dirty="0" smtClean="0">
                <a:solidFill>
                  <a:schemeClr val="tx1"/>
                </a:solidFill>
              </a:rPr>
              <a:t>2 manières d’appréhension : </a:t>
            </a:r>
          </a:p>
          <a:p>
            <a:pPr algn="just">
              <a:spcBef>
                <a:spcPts val="0"/>
              </a:spcBef>
              <a:buFontTx/>
              <a:buChar char="-"/>
            </a:pPr>
            <a:r>
              <a:rPr lang="fr-FR" sz="1600" i="1" dirty="0" smtClean="0">
                <a:solidFill>
                  <a:schemeClr val="tx1"/>
                </a:solidFill>
              </a:rPr>
              <a:t>par </a:t>
            </a:r>
            <a:r>
              <a:rPr lang="fr-FR" sz="1600" i="1" dirty="0">
                <a:solidFill>
                  <a:schemeClr val="tx1"/>
                </a:solidFill>
              </a:rPr>
              <a:t>la négative </a:t>
            </a:r>
            <a:r>
              <a:rPr lang="fr-FR" sz="1600" dirty="0">
                <a:solidFill>
                  <a:schemeClr val="tx1"/>
                </a:solidFill>
              </a:rPr>
              <a:t>: </a:t>
            </a:r>
            <a:r>
              <a:rPr lang="fr-FR" sz="1600" dirty="0" smtClean="0">
                <a:solidFill>
                  <a:schemeClr val="tx1"/>
                </a:solidFill>
              </a:rPr>
              <a:t>ce </a:t>
            </a:r>
            <a:r>
              <a:rPr lang="fr-FR" sz="1600" dirty="0">
                <a:solidFill>
                  <a:schemeClr val="tx1"/>
                </a:solidFill>
              </a:rPr>
              <a:t>qui est refusé dans le </a:t>
            </a:r>
            <a:r>
              <a:rPr lang="fr-FR" sz="1600" dirty="0" smtClean="0">
                <a:solidFill>
                  <a:schemeClr val="tx1"/>
                </a:solidFill>
              </a:rPr>
              <a:t>système alimentaire, </a:t>
            </a:r>
            <a:r>
              <a:rPr lang="fr-FR" sz="1600" dirty="0" err="1" smtClean="0">
                <a:solidFill>
                  <a:schemeClr val="tx1"/>
                </a:solidFill>
              </a:rPr>
              <a:t>cad</a:t>
            </a:r>
            <a:r>
              <a:rPr lang="fr-FR" sz="1600" dirty="0" smtClean="0">
                <a:solidFill>
                  <a:schemeClr val="tx1"/>
                </a:solidFill>
              </a:rPr>
              <a:t>. les </a:t>
            </a:r>
            <a:r>
              <a:rPr lang="fr-FR" sz="1600" dirty="0">
                <a:solidFill>
                  <a:schemeClr val="tx1"/>
                </a:solidFill>
              </a:rPr>
              <a:t>inégalités dans les conditions de production et l'accès </a:t>
            </a:r>
            <a:r>
              <a:rPr lang="fr-FR" sz="1600" dirty="0" smtClean="0">
                <a:solidFill>
                  <a:schemeClr val="tx1"/>
                </a:solidFill>
              </a:rPr>
              <a:t>à l'alimentation ;</a:t>
            </a:r>
          </a:p>
          <a:p>
            <a:pPr algn="just">
              <a:spcBef>
                <a:spcPts val="0"/>
              </a:spcBef>
              <a:buFontTx/>
              <a:buChar char="-"/>
            </a:pPr>
            <a:r>
              <a:rPr lang="fr-FR" sz="1600" i="1" dirty="0" smtClean="0">
                <a:solidFill>
                  <a:schemeClr val="tx1"/>
                </a:solidFill>
              </a:rPr>
              <a:t>par le positif </a:t>
            </a:r>
            <a:r>
              <a:rPr lang="fr-FR" sz="1600" dirty="0" smtClean="0">
                <a:solidFill>
                  <a:schemeClr val="tx1"/>
                </a:solidFill>
              </a:rPr>
              <a:t>: répartition </a:t>
            </a:r>
            <a:r>
              <a:rPr lang="fr-FR" sz="1600" dirty="0">
                <a:solidFill>
                  <a:schemeClr val="tx1"/>
                </a:solidFill>
              </a:rPr>
              <a:t>équitable des ressources alimentaires sur un territoire donné, </a:t>
            </a:r>
            <a:r>
              <a:rPr lang="fr-FR" sz="1600" dirty="0" smtClean="0">
                <a:solidFill>
                  <a:schemeClr val="tx1"/>
                </a:solidFill>
              </a:rPr>
              <a:t>de la production à leur consommation</a:t>
            </a:r>
            <a:endParaRPr lang="fr-FR" sz="1600" dirty="0">
              <a:solidFill>
                <a:schemeClr val="tx1"/>
              </a:solidFill>
            </a:endParaRPr>
          </a:p>
          <a:p>
            <a:pPr marL="0" indent="0" algn="just">
              <a:spcBef>
                <a:spcPts val="0"/>
              </a:spcBef>
              <a:buNone/>
            </a:pPr>
            <a:endParaRPr lang="fr-FR" sz="1600" dirty="0" smtClean="0">
              <a:solidFill>
                <a:schemeClr val="tx1"/>
              </a:solidFill>
            </a:endParaRPr>
          </a:p>
          <a:p>
            <a:pPr marL="0" indent="0" algn="just">
              <a:spcBef>
                <a:spcPts val="0"/>
              </a:spcBef>
              <a:buNone/>
            </a:pPr>
            <a:r>
              <a:rPr lang="fr-FR" sz="1600" dirty="0" smtClean="0">
                <a:solidFill>
                  <a:schemeClr val="tx1"/>
                </a:solidFill>
              </a:rPr>
              <a:t>Travailler </a:t>
            </a:r>
            <a:r>
              <a:rPr lang="fr-FR" sz="1600" dirty="0">
                <a:solidFill>
                  <a:schemeClr val="tx1"/>
                </a:solidFill>
              </a:rPr>
              <a:t>autour de l’accès à une alimentation pour tous implique de réfléchir à </a:t>
            </a:r>
            <a:r>
              <a:rPr lang="fr-FR" sz="1600" dirty="0" smtClean="0">
                <a:solidFill>
                  <a:schemeClr val="tx1"/>
                </a:solidFill>
              </a:rPr>
              <a:t>la </a:t>
            </a:r>
            <a:r>
              <a:rPr lang="fr-FR" sz="1600" u="sng" dirty="0" smtClean="0">
                <a:solidFill>
                  <a:schemeClr val="tx1"/>
                </a:solidFill>
              </a:rPr>
              <a:t>qualité </a:t>
            </a:r>
            <a:r>
              <a:rPr lang="fr-FR" sz="1600" u="sng" dirty="0">
                <a:solidFill>
                  <a:schemeClr val="tx1"/>
                </a:solidFill>
              </a:rPr>
              <a:t>de cette alimentation </a:t>
            </a:r>
            <a:r>
              <a:rPr lang="fr-FR" sz="1600" dirty="0">
                <a:solidFill>
                  <a:schemeClr val="tx1"/>
                </a:solidFill>
              </a:rPr>
              <a:t>et à la </a:t>
            </a:r>
            <a:r>
              <a:rPr lang="fr-FR" sz="1600" u="sng" dirty="0">
                <a:solidFill>
                  <a:schemeClr val="tx1"/>
                </a:solidFill>
              </a:rPr>
              <a:t>participation des populations</a:t>
            </a:r>
            <a:r>
              <a:rPr lang="fr-FR" sz="1600" dirty="0">
                <a:solidFill>
                  <a:schemeClr val="tx1"/>
                </a:solidFill>
              </a:rPr>
              <a:t> </a:t>
            </a:r>
            <a:r>
              <a:rPr lang="fr-FR" sz="1600" dirty="0" smtClean="0">
                <a:solidFill>
                  <a:schemeClr val="tx1"/>
                </a:solidFill>
              </a:rPr>
              <a:t>aux </a:t>
            </a:r>
            <a:r>
              <a:rPr lang="fr-FR" sz="1600" dirty="0">
                <a:solidFill>
                  <a:schemeClr val="tx1"/>
                </a:solidFill>
              </a:rPr>
              <a:t>initiatives </a:t>
            </a:r>
            <a:r>
              <a:rPr lang="fr-FR" sz="1600" dirty="0" smtClean="0">
                <a:solidFill>
                  <a:schemeClr val="tx1"/>
                </a:solidFill>
              </a:rPr>
              <a:t>alimentaires (capacité d’</a:t>
            </a:r>
            <a:r>
              <a:rPr lang="fr-FR" sz="1600" i="1" dirty="0" err="1" smtClean="0">
                <a:solidFill>
                  <a:schemeClr val="tx1"/>
                </a:solidFill>
              </a:rPr>
              <a:t>empowerment</a:t>
            </a:r>
            <a:r>
              <a:rPr lang="fr-FR" sz="1600" dirty="0" smtClean="0">
                <a:solidFill>
                  <a:schemeClr val="tx1"/>
                </a:solidFill>
              </a:rPr>
              <a:t>)</a:t>
            </a:r>
            <a:endParaRPr lang="fr-FR" sz="1600" dirty="0">
              <a:solidFill>
                <a:schemeClr val="tx1"/>
              </a:solidFill>
            </a:endParaRPr>
          </a:p>
          <a:p>
            <a:pPr marL="0" indent="0" algn="just">
              <a:spcBef>
                <a:spcPts val="0"/>
              </a:spcBef>
              <a:buNone/>
            </a:pPr>
            <a:endParaRPr lang="fr-FR" sz="1600" dirty="0">
              <a:solidFill>
                <a:schemeClr val="tx1"/>
              </a:solidFill>
            </a:endParaRPr>
          </a:p>
        </p:txBody>
      </p:sp>
      <p:sp>
        <p:nvSpPr>
          <p:cNvPr id="7" name="Rectangle 6"/>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1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Espace réservé du contenu 2"/>
          <p:cNvSpPr txBox="1">
            <a:spLocks/>
          </p:cNvSpPr>
          <p:nvPr/>
        </p:nvSpPr>
        <p:spPr>
          <a:xfrm>
            <a:off x="304973" y="1842001"/>
            <a:ext cx="7209519" cy="475018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fr-FR" sz="2000" dirty="0">
                <a:solidFill>
                  <a:schemeClr val="accent4"/>
                </a:solidFill>
              </a:rPr>
              <a:t>Système alimentaire (et agricole) territorialisé (SAT/SAAT</a:t>
            </a:r>
            <a:r>
              <a:rPr lang="fr-FR" sz="2000" dirty="0" smtClean="0">
                <a:solidFill>
                  <a:schemeClr val="accent4"/>
                </a:solidFill>
              </a:rPr>
              <a:t>)</a:t>
            </a:r>
            <a:endParaRPr lang="fr-FR" sz="500" dirty="0" smtClean="0"/>
          </a:p>
          <a:p>
            <a:pPr marL="0" indent="0">
              <a:spcBef>
                <a:spcPts val="0"/>
              </a:spcBef>
              <a:buNone/>
            </a:pPr>
            <a:endParaRPr lang="fr-FR" sz="1600" dirty="0" smtClean="0"/>
          </a:p>
          <a:p>
            <a:pPr marL="0" indent="0">
              <a:spcBef>
                <a:spcPts val="0"/>
              </a:spcBef>
              <a:buNone/>
            </a:pPr>
            <a:r>
              <a:rPr lang="fr-FR" sz="1600" dirty="0" smtClean="0"/>
              <a:t>- </a:t>
            </a:r>
            <a:r>
              <a:rPr lang="fr-FR" sz="1600" b="1" dirty="0" smtClean="0">
                <a:solidFill>
                  <a:schemeClr val="tx1"/>
                </a:solidFill>
              </a:rPr>
              <a:t>SAT</a:t>
            </a:r>
            <a:r>
              <a:rPr lang="fr-FR" sz="1600" i="1" dirty="0" smtClean="0">
                <a:solidFill>
                  <a:schemeClr val="tx1"/>
                </a:solidFill>
              </a:rPr>
              <a:t> </a:t>
            </a:r>
            <a:r>
              <a:rPr lang="fr-FR" sz="1600" i="1" dirty="0">
                <a:solidFill>
                  <a:schemeClr val="tx1"/>
                </a:solidFill>
              </a:rPr>
              <a:t>: « Ensemble cohérent de filières agro-alimentaires localisées dans </a:t>
            </a:r>
            <a:br>
              <a:rPr lang="fr-FR" sz="1600" i="1" dirty="0">
                <a:solidFill>
                  <a:schemeClr val="tx1"/>
                </a:solidFill>
              </a:rPr>
            </a:br>
            <a:r>
              <a:rPr lang="fr-FR" sz="1600" i="1" dirty="0">
                <a:solidFill>
                  <a:schemeClr val="tx1"/>
                </a:solidFill>
              </a:rPr>
              <a:t>un espace géographique de dimension régionale » </a:t>
            </a:r>
            <a:r>
              <a:rPr lang="fr-FR" sz="1600" dirty="0">
                <a:solidFill>
                  <a:schemeClr val="tx1"/>
                </a:solidFill>
              </a:rPr>
              <a:t>(</a:t>
            </a:r>
            <a:r>
              <a:rPr lang="fr-FR" sz="1600" dirty="0" err="1">
                <a:solidFill>
                  <a:schemeClr val="tx1"/>
                </a:solidFill>
              </a:rPr>
              <a:t>Rastoin</a:t>
            </a:r>
            <a:r>
              <a:rPr lang="fr-FR" sz="1600" dirty="0">
                <a:solidFill>
                  <a:schemeClr val="tx1"/>
                </a:solidFill>
              </a:rPr>
              <a:t>, 2014</a:t>
            </a:r>
            <a:r>
              <a:rPr lang="fr-FR" sz="1600" dirty="0" smtClean="0">
                <a:solidFill>
                  <a:schemeClr val="tx1"/>
                </a:solidFill>
              </a:rPr>
              <a:t>)</a:t>
            </a:r>
            <a:r>
              <a:rPr lang="fr-FR" sz="1600" dirty="0">
                <a:solidFill>
                  <a:schemeClr val="tx1"/>
                </a:solidFill>
              </a:rPr>
              <a:t/>
            </a:r>
            <a:br>
              <a:rPr lang="fr-FR" sz="1600" dirty="0">
                <a:solidFill>
                  <a:schemeClr val="tx1"/>
                </a:solidFill>
              </a:rPr>
            </a:br>
            <a:endParaRPr lang="fr-FR" sz="800" dirty="0" smtClean="0">
              <a:solidFill>
                <a:schemeClr val="tx1"/>
              </a:solidFill>
            </a:endParaRPr>
          </a:p>
          <a:p>
            <a:pPr marL="0" indent="0">
              <a:spcBef>
                <a:spcPts val="0"/>
              </a:spcBef>
              <a:buNone/>
            </a:pPr>
            <a:r>
              <a:rPr lang="fr-FR" sz="1600" dirty="0" smtClean="0">
                <a:solidFill>
                  <a:schemeClr val="tx1"/>
                </a:solidFill>
                <a:latin typeface="Wingdings 3" panose="05040102010807070707" pitchFamily="18" charset="2"/>
              </a:rPr>
              <a:t>A</a:t>
            </a:r>
            <a:r>
              <a:rPr lang="fr-FR" sz="1600" dirty="0" smtClean="0">
                <a:solidFill>
                  <a:schemeClr val="tx1"/>
                </a:solidFill>
              </a:rPr>
              <a:t> </a:t>
            </a:r>
            <a:r>
              <a:rPr lang="fr-FR" sz="1600" dirty="0">
                <a:solidFill>
                  <a:schemeClr val="tx1"/>
                </a:solidFill>
              </a:rPr>
              <a:t>réduire les externalités négatives des systèmes alimentaires</a:t>
            </a:r>
            <a:br>
              <a:rPr lang="fr-FR" sz="1600" dirty="0">
                <a:solidFill>
                  <a:schemeClr val="tx1"/>
                </a:solidFill>
              </a:rPr>
            </a:br>
            <a:r>
              <a:rPr lang="fr-FR" sz="1600" dirty="0">
                <a:solidFill>
                  <a:schemeClr val="tx1"/>
                </a:solidFill>
                <a:latin typeface="Wingdings 3" panose="05040102010807070707" pitchFamily="18" charset="2"/>
              </a:rPr>
              <a:t>A</a:t>
            </a:r>
            <a:r>
              <a:rPr lang="fr-FR" sz="1600" dirty="0">
                <a:solidFill>
                  <a:schemeClr val="tx1"/>
                </a:solidFill>
              </a:rPr>
              <a:t> valoriser les impacts sociaux, environnementaux, économiques positifs</a:t>
            </a:r>
            <a:r>
              <a:rPr lang="fr-FR" sz="1600" dirty="0">
                <a:solidFill>
                  <a:schemeClr val="tx1"/>
                </a:solidFill>
                <a:latin typeface="Wingdings 3" panose="05040102010807070707" pitchFamily="18" charset="2"/>
              </a:rPr>
              <a:t/>
            </a:r>
            <a:br>
              <a:rPr lang="fr-FR" sz="1600" dirty="0">
                <a:solidFill>
                  <a:schemeClr val="tx1"/>
                </a:solidFill>
                <a:latin typeface="Wingdings 3" panose="05040102010807070707" pitchFamily="18" charset="2"/>
              </a:rPr>
            </a:br>
            <a:r>
              <a:rPr lang="fr-FR" sz="1600" dirty="0">
                <a:solidFill>
                  <a:schemeClr val="tx1"/>
                </a:solidFill>
                <a:latin typeface="Wingdings 3" panose="05040102010807070707" pitchFamily="18" charset="2"/>
              </a:rPr>
              <a:t>A</a:t>
            </a:r>
            <a:r>
              <a:rPr lang="fr-FR" sz="1600" i="1" dirty="0">
                <a:solidFill>
                  <a:schemeClr val="tx1"/>
                </a:solidFill>
              </a:rPr>
              <a:t> </a:t>
            </a:r>
            <a:r>
              <a:rPr lang="fr-FR" sz="1600" dirty="0">
                <a:solidFill>
                  <a:schemeClr val="tx1"/>
                </a:solidFill>
              </a:rPr>
              <a:t>maximiser l’intégration locale/territoriale des filières </a:t>
            </a:r>
            <a:r>
              <a:rPr lang="fr-FR" sz="1600" dirty="0" smtClean="0">
                <a:solidFill>
                  <a:schemeClr val="tx1"/>
                </a:solidFill>
              </a:rPr>
              <a:t>alimentaires</a:t>
            </a:r>
          </a:p>
          <a:p>
            <a:pPr marL="0" indent="0" algn="just">
              <a:buNone/>
            </a:pPr>
            <a:endParaRPr lang="fr-FR" sz="600" dirty="0"/>
          </a:p>
          <a:p>
            <a:pPr marL="0" indent="0" algn="just">
              <a:buNone/>
            </a:pPr>
            <a:r>
              <a:rPr lang="fr-FR" sz="1600" b="1" dirty="0" smtClean="0">
                <a:solidFill>
                  <a:schemeClr val="tx1"/>
                </a:solidFill>
              </a:rPr>
              <a:t>- SAAT</a:t>
            </a:r>
            <a:r>
              <a:rPr lang="fr-FR" sz="1600" i="1" dirty="0" smtClean="0">
                <a:solidFill>
                  <a:schemeClr val="tx1"/>
                </a:solidFill>
              </a:rPr>
              <a:t> </a:t>
            </a:r>
            <a:r>
              <a:rPr lang="fr-FR" sz="1600" i="1" dirty="0">
                <a:solidFill>
                  <a:schemeClr val="tx1"/>
                </a:solidFill>
              </a:rPr>
              <a:t>: « </a:t>
            </a:r>
            <a:r>
              <a:rPr lang="fr-FR" sz="1600" i="1" dirty="0" smtClean="0">
                <a:solidFill>
                  <a:schemeClr val="tx1"/>
                </a:solidFill>
              </a:rPr>
              <a:t>Manière </a:t>
            </a:r>
            <a:r>
              <a:rPr lang="fr-FR" sz="1600" i="1" dirty="0">
                <a:solidFill>
                  <a:schemeClr val="tx1"/>
                </a:solidFill>
              </a:rPr>
              <a:t>dont la société s'organise à l'échelle des territoires pour se réapproprier l'alimentation, de la production à la consommation en passant par la distribution » </a:t>
            </a:r>
            <a:r>
              <a:rPr lang="fr-FR" sz="1600" dirty="0">
                <a:solidFill>
                  <a:schemeClr val="tx1"/>
                </a:solidFill>
              </a:rPr>
              <a:t>(FN CIVAM, </a:t>
            </a:r>
            <a:r>
              <a:rPr lang="fr-FR" sz="1600" dirty="0" smtClean="0">
                <a:solidFill>
                  <a:schemeClr val="tx1"/>
                </a:solidFill>
              </a:rPr>
              <a:t>2015)</a:t>
            </a:r>
          </a:p>
          <a:p>
            <a:pPr marL="0" indent="0" algn="just">
              <a:buNone/>
            </a:pPr>
            <a:endParaRPr lang="fr-FR" sz="600" dirty="0" smtClean="0">
              <a:solidFill>
                <a:schemeClr val="tx1"/>
              </a:solidFill>
              <a:latin typeface="Wingdings 3" panose="05040102010807070707" pitchFamily="18" charset="2"/>
            </a:endParaRPr>
          </a:p>
          <a:p>
            <a:pPr marL="0" indent="0" algn="just">
              <a:buNone/>
            </a:pPr>
            <a:r>
              <a:rPr lang="fr-FR" sz="1600" dirty="0" smtClean="0">
                <a:solidFill>
                  <a:schemeClr val="tx1"/>
                </a:solidFill>
                <a:latin typeface="Wingdings 3" panose="05040102010807070707" pitchFamily="18" charset="2"/>
              </a:rPr>
              <a:t>a</a:t>
            </a:r>
            <a:r>
              <a:rPr lang="fr-FR" sz="1600" dirty="0" smtClean="0">
                <a:solidFill>
                  <a:schemeClr val="tx1"/>
                </a:solidFill>
              </a:rPr>
              <a:t> </a:t>
            </a:r>
            <a:r>
              <a:rPr lang="fr-FR" sz="1600" dirty="0">
                <a:solidFill>
                  <a:schemeClr val="tx1"/>
                </a:solidFill>
              </a:rPr>
              <a:t>SAT / SAAT posent la question </a:t>
            </a:r>
            <a:r>
              <a:rPr lang="fr-FR" sz="1600" i="1" dirty="0">
                <a:solidFill>
                  <a:schemeClr val="tx1"/>
                </a:solidFill>
              </a:rPr>
              <a:t>des formes de gouvernance alimentaire</a:t>
            </a:r>
            <a:br>
              <a:rPr lang="fr-FR" sz="1600" i="1" dirty="0">
                <a:solidFill>
                  <a:schemeClr val="tx1"/>
                </a:solidFill>
              </a:rPr>
            </a:br>
            <a:r>
              <a:rPr lang="fr-FR" sz="1600" dirty="0">
                <a:solidFill>
                  <a:schemeClr val="tx1"/>
                </a:solidFill>
              </a:rPr>
              <a:t>et </a:t>
            </a:r>
            <a:r>
              <a:rPr lang="fr-FR" sz="1600" i="1" dirty="0">
                <a:solidFill>
                  <a:schemeClr val="tx1"/>
                </a:solidFill>
              </a:rPr>
              <a:t>des formes de coopération </a:t>
            </a:r>
            <a:r>
              <a:rPr lang="fr-FR" sz="1600" dirty="0">
                <a:solidFill>
                  <a:schemeClr val="tx1"/>
                </a:solidFill>
              </a:rPr>
              <a:t>par l'ensemble des acteurs autour d’une </a:t>
            </a:r>
            <a:r>
              <a:rPr lang="fr-FR" sz="1600" i="1" dirty="0">
                <a:solidFill>
                  <a:schemeClr val="tx1"/>
                </a:solidFill>
              </a:rPr>
              <a:t>coévolution/combinaison </a:t>
            </a:r>
            <a:r>
              <a:rPr lang="fr-FR" sz="1600" dirty="0">
                <a:solidFill>
                  <a:schemeClr val="tx1"/>
                </a:solidFill>
              </a:rPr>
              <a:t>d’une diversité de produits, de circuits et de modèles alimentaires</a:t>
            </a:r>
          </a:p>
          <a:p>
            <a:pPr marL="0" indent="0" algn="just">
              <a:buNone/>
            </a:pPr>
            <a:endParaRPr lang="fr-FR" sz="1600" dirty="0">
              <a:solidFill>
                <a:schemeClr val="accent4"/>
              </a:solidFill>
            </a:endParaRPr>
          </a:p>
        </p:txBody>
      </p:sp>
      <p:sp>
        <p:nvSpPr>
          <p:cNvPr id="7" name="Titre 4"/>
          <p:cNvSpPr>
            <a:spLocks noGrp="1"/>
          </p:cNvSpPr>
          <p:nvPr>
            <p:ph type="title"/>
          </p:nvPr>
        </p:nvSpPr>
        <p:spPr>
          <a:xfrm>
            <a:off x="20090" y="1230086"/>
            <a:ext cx="7018663" cy="577448"/>
          </a:xfrm>
        </p:spPr>
        <p:txBody>
          <a:bodyPr>
            <a:normAutofit/>
          </a:bodyPr>
          <a:lstStyle/>
          <a:p>
            <a:r>
              <a:rPr lang="fr-FR" sz="2700" dirty="0" smtClean="0"/>
              <a:t>Contexte scientifique émergent</a:t>
            </a:r>
            <a:endParaRPr lang="fr-FR" sz="2700" dirty="0"/>
          </a:p>
        </p:txBody>
      </p:sp>
      <p:sp>
        <p:nvSpPr>
          <p:cNvPr id="11" name="Rectangle 10"/>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2"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16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018663" cy="62732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a:t>Contexte </a:t>
            </a:r>
            <a:r>
              <a:rPr lang="fr-FR" sz="2800" dirty="0" smtClean="0"/>
              <a:t>politique : une mise en agenda</a:t>
            </a:r>
            <a:endParaRPr lang="fr-FR" sz="2800" dirty="0"/>
          </a:p>
        </p:txBody>
      </p:sp>
      <p:sp>
        <p:nvSpPr>
          <p:cNvPr id="13" name="Espace réservé du contenu 2"/>
          <p:cNvSpPr txBox="1">
            <a:spLocks/>
          </p:cNvSpPr>
          <p:nvPr/>
        </p:nvSpPr>
        <p:spPr>
          <a:xfrm>
            <a:off x="304974" y="1842001"/>
            <a:ext cx="7020859" cy="48671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altLang="fr-FR" sz="1600" b="1" dirty="0">
                <a:solidFill>
                  <a:schemeClr val="tx1"/>
                </a:solidFill>
              </a:rPr>
              <a:t>FACILITER L’ACCÈS À TOUS À UNE ALIMENTATION DE QUALITÉ</a:t>
            </a:r>
          </a:p>
          <a:p>
            <a:pPr marL="0" lvl="0" indent="0" algn="just" defTabSz="914400" eaLnBrk="0" fontAlgn="base" hangingPunct="0">
              <a:spcBef>
                <a:spcPct val="0"/>
              </a:spcBef>
              <a:spcAft>
                <a:spcPct val="0"/>
              </a:spcAft>
              <a:buClrTx/>
              <a:buSzTx/>
              <a:buNone/>
            </a:pPr>
            <a:r>
              <a:rPr lang="fr-FR" altLang="fr-FR" sz="1600" dirty="0">
                <a:solidFill>
                  <a:schemeClr val="tx1"/>
                </a:solidFill>
              </a:rPr>
              <a:t>Les actions du PNA </a:t>
            </a:r>
            <a:r>
              <a:rPr lang="fr-FR" altLang="fr-FR" sz="1600" dirty="0" smtClean="0">
                <a:solidFill>
                  <a:schemeClr val="tx1"/>
                </a:solidFill>
              </a:rPr>
              <a:t>visent </a:t>
            </a:r>
            <a:r>
              <a:rPr lang="fr-FR" altLang="fr-FR" sz="1600" dirty="0">
                <a:solidFill>
                  <a:schemeClr val="tx1"/>
                </a:solidFill>
              </a:rPr>
              <a:t>ceux qui ne sont plus maîtres du contenu de </a:t>
            </a:r>
            <a:r>
              <a:rPr lang="fr-FR" altLang="fr-FR" sz="1600" dirty="0" smtClean="0">
                <a:solidFill>
                  <a:schemeClr val="tx1"/>
                </a:solidFill>
              </a:rPr>
              <a:t>leur </a:t>
            </a:r>
            <a:r>
              <a:rPr lang="fr-FR" altLang="fr-FR" sz="1600" dirty="0">
                <a:solidFill>
                  <a:schemeClr val="tx1"/>
                </a:solidFill>
              </a:rPr>
              <a:t>assiette : les plus </a:t>
            </a:r>
            <a:r>
              <a:rPr lang="fr-FR" altLang="fr-FR" sz="1600" dirty="0" smtClean="0">
                <a:solidFill>
                  <a:schemeClr val="tx1"/>
                </a:solidFill>
              </a:rPr>
              <a:t>démunis</a:t>
            </a:r>
            <a:r>
              <a:rPr lang="fr-FR" altLang="fr-FR" sz="1600" dirty="0">
                <a:solidFill>
                  <a:schemeClr val="tx1"/>
                </a:solidFill>
              </a:rPr>
              <a:t>, les plus jeunes, les personnes âgées</a:t>
            </a:r>
            <a:r>
              <a:rPr lang="fr-FR" altLang="fr-FR" sz="1600" dirty="0" smtClean="0">
                <a:solidFill>
                  <a:schemeClr val="tx1"/>
                </a:solidFill>
              </a:rPr>
              <a:t>, les personnes </a:t>
            </a:r>
            <a:r>
              <a:rPr lang="fr-FR" altLang="fr-FR" sz="1600" dirty="0">
                <a:solidFill>
                  <a:schemeClr val="tx1"/>
                </a:solidFill>
              </a:rPr>
              <a:t>hospitalisées, </a:t>
            </a:r>
            <a:r>
              <a:rPr lang="fr-FR" altLang="fr-FR" sz="1600" dirty="0" smtClean="0">
                <a:solidFill>
                  <a:schemeClr val="tx1"/>
                </a:solidFill>
              </a:rPr>
              <a:t>les </a:t>
            </a:r>
            <a:r>
              <a:rPr lang="fr-FR" altLang="fr-FR" sz="1600" dirty="0">
                <a:solidFill>
                  <a:schemeClr val="tx1"/>
                </a:solidFill>
              </a:rPr>
              <a:t>personnes en </a:t>
            </a:r>
            <a:r>
              <a:rPr lang="fr-FR" altLang="fr-FR" sz="1600" dirty="0" smtClean="0">
                <a:solidFill>
                  <a:schemeClr val="tx1"/>
                </a:solidFill>
              </a:rPr>
              <a:t>détention. </a:t>
            </a:r>
          </a:p>
          <a:p>
            <a:pPr marL="0" lvl="0" indent="0" algn="just" defTabSz="914400" eaLnBrk="0" fontAlgn="base" hangingPunct="0">
              <a:spcBef>
                <a:spcPct val="0"/>
              </a:spcBef>
              <a:spcAft>
                <a:spcPct val="0"/>
              </a:spcAft>
              <a:buClrTx/>
              <a:buSzTx/>
              <a:buNone/>
            </a:pPr>
            <a:r>
              <a:rPr lang="fr-FR" altLang="fr-FR" sz="1600" dirty="0" smtClean="0">
                <a:solidFill>
                  <a:schemeClr val="tx1"/>
                </a:solidFill>
              </a:rPr>
              <a:t>Les </a:t>
            </a:r>
            <a:r>
              <a:rPr lang="fr-FR" altLang="fr-FR" sz="1600" dirty="0">
                <a:solidFill>
                  <a:schemeClr val="tx1"/>
                </a:solidFill>
              </a:rPr>
              <a:t>actions </a:t>
            </a:r>
            <a:r>
              <a:rPr lang="fr-FR" altLang="fr-FR" sz="1600" dirty="0" smtClean="0">
                <a:solidFill>
                  <a:schemeClr val="tx1"/>
                </a:solidFill>
              </a:rPr>
              <a:t>engagées</a:t>
            </a:r>
            <a:r>
              <a:rPr lang="fr-FR" altLang="fr-FR" sz="1600" dirty="0">
                <a:solidFill>
                  <a:schemeClr val="tx1"/>
                </a:solidFill>
              </a:rPr>
              <a:t> </a:t>
            </a:r>
            <a:r>
              <a:rPr lang="fr-FR" altLang="fr-FR" sz="1600" dirty="0" smtClean="0">
                <a:solidFill>
                  <a:schemeClr val="tx1"/>
                </a:solidFill>
              </a:rPr>
              <a:t>: améliorer l’organisation </a:t>
            </a:r>
            <a:r>
              <a:rPr lang="fr-FR" altLang="fr-FR" sz="1600" dirty="0">
                <a:solidFill>
                  <a:schemeClr val="tx1"/>
                </a:solidFill>
              </a:rPr>
              <a:t>de l’aide alimentaire </a:t>
            </a:r>
            <a:r>
              <a:rPr lang="fr-FR" altLang="fr-FR" sz="1600" dirty="0" smtClean="0">
                <a:solidFill>
                  <a:schemeClr val="tx1"/>
                </a:solidFill>
              </a:rPr>
              <a:t>/ créer une</a:t>
            </a:r>
            <a:r>
              <a:rPr lang="fr-FR" altLang="fr-FR" sz="1600" dirty="0">
                <a:solidFill>
                  <a:schemeClr val="tx1"/>
                </a:solidFill>
              </a:rPr>
              <a:t> Bourse aux </a:t>
            </a:r>
            <a:r>
              <a:rPr lang="fr-FR" altLang="fr-FR" sz="1600" dirty="0" smtClean="0">
                <a:solidFill>
                  <a:schemeClr val="tx1"/>
                </a:solidFill>
              </a:rPr>
              <a:t>dons / développer des </a:t>
            </a:r>
            <a:r>
              <a:rPr lang="fr-FR" altLang="fr-FR" sz="1600" dirty="0">
                <a:solidFill>
                  <a:schemeClr val="tx1"/>
                </a:solidFill>
              </a:rPr>
              <a:t>ateliers </a:t>
            </a:r>
            <a:r>
              <a:rPr lang="fr-FR" altLang="fr-FR" sz="1600" dirty="0" smtClean="0">
                <a:solidFill>
                  <a:schemeClr val="tx1"/>
                </a:solidFill>
              </a:rPr>
              <a:t>d’insertion</a:t>
            </a:r>
            <a:endParaRPr lang="fr-FR" sz="1600" b="1" dirty="0" smtClean="0">
              <a:solidFill>
                <a:schemeClr val="tx1"/>
              </a:solidFill>
            </a:endParaRPr>
          </a:p>
          <a:p>
            <a:pPr marL="0" indent="0" algn="just">
              <a:buNone/>
            </a:pPr>
            <a:endParaRPr lang="fr-FR" sz="400" b="1" dirty="0" smtClean="0">
              <a:solidFill>
                <a:schemeClr val="tx1"/>
              </a:solidFill>
            </a:endParaRPr>
          </a:p>
          <a:p>
            <a:pPr algn="just"/>
            <a:r>
              <a:rPr lang="fr-FR" altLang="fr-FR" sz="1600" b="1" dirty="0" smtClean="0">
                <a:solidFill>
                  <a:schemeClr val="tx1"/>
                </a:solidFill>
              </a:rPr>
              <a:t>JUSTICE SOCIALE</a:t>
            </a:r>
            <a:endParaRPr lang="fr-FR" altLang="fr-FR" sz="1600" b="1" dirty="0">
              <a:solidFill>
                <a:schemeClr val="tx1"/>
              </a:solidFill>
            </a:endParaRPr>
          </a:p>
          <a:p>
            <a:pPr marL="0" lvl="0" indent="0" algn="just" defTabSz="914400" eaLnBrk="0" fontAlgn="base" hangingPunct="0">
              <a:spcBef>
                <a:spcPct val="0"/>
              </a:spcBef>
              <a:spcAft>
                <a:spcPct val="0"/>
              </a:spcAft>
              <a:buClrTx/>
              <a:buSzTx/>
              <a:buNone/>
            </a:pPr>
            <a:r>
              <a:rPr lang="fr-FR" sz="1600" dirty="0" smtClean="0">
                <a:solidFill>
                  <a:schemeClr val="tx1"/>
                </a:solidFill>
              </a:rPr>
              <a:t>Au-delà </a:t>
            </a:r>
            <a:r>
              <a:rPr lang="fr-FR" sz="1600" dirty="0">
                <a:solidFill>
                  <a:schemeClr val="tx1"/>
                </a:solidFill>
              </a:rPr>
              <a:t>de l’accès de </a:t>
            </a:r>
            <a:r>
              <a:rPr lang="fr-FR" sz="1600" dirty="0" smtClean="0">
                <a:solidFill>
                  <a:schemeClr val="tx1"/>
                </a:solidFill>
              </a:rPr>
              <a:t>tous </a:t>
            </a:r>
            <a:r>
              <a:rPr lang="fr-FR" sz="1600" dirty="0">
                <a:solidFill>
                  <a:schemeClr val="tx1"/>
                </a:solidFill>
              </a:rPr>
              <a:t>à une alimentation de </a:t>
            </a:r>
            <a:r>
              <a:rPr lang="fr-FR" sz="1600" dirty="0" smtClean="0">
                <a:solidFill>
                  <a:schemeClr val="tx1"/>
                </a:solidFill>
              </a:rPr>
              <a:t>qualité sur </a:t>
            </a:r>
            <a:r>
              <a:rPr lang="fr-FR" sz="1600" dirty="0">
                <a:solidFill>
                  <a:schemeClr val="tx1"/>
                </a:solidFill>
              </a:rPr>
              <a:t>les plans sanitaire et nutritionnel, il s’agit de préserver et de promouvoir </a:t>
            </a:r>
            <a:r>
              <a:rPr lang="fr-FR" sz="1600" dirty="0" smtClean="0">
                <a:solidFill>
                  <a:schemeClr val="tx1"/>
                </a:solidFill>
              </a:rPr>
              <a:t>le modèle</a:t>
            </a:r>
            <a:r>
              <a:rPr lang="fr-FR" sz="1600" dirty="0">
                <a:solidFill>
                  <a:schemeClr val="tx1"/>
                </a:solidFill>
              </a:rPr>
              <a:t> </a:t>
            </a:r>
            <a:r>
              <a:rPr lang="fr-FR" sz="1600" dirty="0" smtClean="0">
                <a:solidFill>
                  <a:schemeClr val="tx1"/>
                </a:solidFill>
              </a:rPr>
              <a:t>alimentaire</a:t>
            </a:r>
            <a:r>
              <a:rPr lang="fr-FR" sz="1600" dirty="0">
                <a:solidFill>
                  <a:schemeClr val="tx1"/>
                </a:solidFill>
              </a:rPr>
              <a:t> français comme facteur essentiel de </a:t>
            </a:r>
            <a:r>
              <a:rPr lang="fr-FR" sz="1600" u="sng" dirty="0">
                <a:solidFill>
                  <a:schemeClr val="tx1"/>
                </a:solidFill>
              </a:rPr>
              <a:t>lien social </a:t>
            </a:r>
            <a:r>
              <a:rPr lang="fr-FR" sz="1600" dirty="0">
                <a:solidFill>
                  <a:schemeClr val="tx1"/>
                </a:solidFill>
              </a:rPr>
              <a:t>et de réaffirmer la nécessité du temps du repas. Cette solidarité s’incarne également dans le plan d’action de lutte contre le </a:t>
            </a:r>
            <a:r>
              <a:rPr lang="fr-FR" sz="1600" u="sng" dirty="0">
                <a:solidFill>
                  <a:schemeClr val="tx1"/>
                </a:solidFill>
              </a:rPr>
              <a:t>gaspillage alimentaire</a:t>
            </a:r>
          </a:p>
          <a:p>
            <a:pPr algn="just"/>
            <a:endParaRPr lang="fr-FR" sz="400" b="1" dirty="0" smtClean="0">
              <a:solidFill>
                <a:schemeClr val="tx1"/>
              </a:solidFill>
            </a:endParaRPr>
          </a:p>
          <a:p>
            <a:pPr algn="just"/>
            <a:r>
              <a:rPr lang="fr-FR" altLang="fr-FR" sz="1600" b="1" dirty="0" smtClean="0">
                <a:solidFill>
                  <a:schemeClr val="tx1"/>
                </a:solidFill>
              </a:rPr>
              <a:t>ANCRAGE TERRITORIAL</a:t>
            </a:r>
          </a:p>
          <a:p>
            <a:pPr marL="0" lvl="0" indent="0" algn="just" defTabSz="914400" eaLnBrk="0" fontAlgn="base" hangingPunct="0">
              <a:spcBef>
                <a:spcPct val="0"/>
              </a:spcBef>
              <a:spcAft>
                <a:spcPct val="0"/>
              </a:spcAft>
              <a:buClrTx/>
              <a:buSzTx/>
              <a:buNone/>
            </a:pPr>
            <a:r>
              <a:rPr lang="fr-FR" sz="1600" dirty="0" smtClean="0">
                <a:solidFill>
                  <a:schemeClr val="tx1"/>
                </a:solidFill>
              </a:rPr>
              <a:t>Il s’agit de remettre les </a:t>
            </a:r>
            <a:r>
              <a:rPr lang="fr-FR" sz="1600" u="sng" dirty="0" smtClean="0">
                <a:solidFill>
                  <a:schemeClr val="tx1"/>
                </a:solidFill>
              </a:rPr>
              <a:t>produits locaux au cœur des territoires </a:t>
            </a:r>
            <a:r>
              <a:rPr lang="fr-FR" sz="1600" dirty="0" smtClean="0">
                <a:solidFill>
                  <a:schemeClr val="tx1"/>
                </a:solidFill>
              </a:rPr>
              <a:t>- notamment en restauration collective - et de </a:t>
            </a:r>
            <a:r>
              <a:rPr lang="fr-FR" sz="1600" u="sng" dirty="0" smtClean="0">
                <a:solidFill>
                  <a:schemeClr val="tx1"/>
                </a:solidFill>
              </a:rPr>
              <a:t>favoriser les circuits de production et de distribution rénovés</a:t>
            </a:r>
            <a:r>
              <a:rPr lang="fr-FR" sz="1600" dirty="0" smtClean="0">
                <a:solidFill>
                  <a:schemeClr val="tx1"/>
                </a:solidFill>
              </a:rPr>
              <a:t>.</a:t>
            </a:r>
          </a:p>
        </p:txBody>
      </p:sp>
      <p:pic>
        <p:nvPicPr>
          <p:cNvPr id="14" name="Picture 2" descr="Labelliser un projet « Bien manger, c'est l'affaire de tous »"/>
          <p:cNvPicPr>
            <a:picLocks noChangeAspect="1" noChangeArrowheads="1"/>
          </p:cNvPicPr>
          <p:nvPr/>
        </p:nvPicPr>
        <p:blipFill rotWithShape="1">
          <a:blip r:embed="rId3">
            <a:extLst>
              <a:ext uri="{28A0092B-C50C-407E-A947-70E740481C1C}">
                <a14:useLocalDpi xmlns:a14="http://schemas.microsoft.com/office/drawing/2010/main" val="0"/>
              </a:ext>
            </a:extLst>
          </a:blip>
          <a:srcRect l="5840" t="5984" r="6487" b="3132"/>
          <a:stretch/>
        </p:blipFill>
        <p:spPr bwMode="auto">
          <a:xfrm>
            <a:off x="7432158" y="2893140"/>
            <a:ext cx="1658678" cy="22971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453424" y="5164049"/>
            <a:ext cx="1648048" cy="461665"/>
          </a:xfrm>
          <a:prstGeom prst="rect">
            <a:avLst/>
          </a:prstGeom>
        </p:spPr>
        <p:txBody>
          <a:bodyPr wrap="square">
            <a:spAutoFit/>
          </a:bodyPr>
          <a:lstStyle/>
          <a:p>
            <a:r>
              <a:rPr lang="fr-FR" sz="1200" dirty="0" smtClean="0"/>
              <a:t>http</a:t>
            </a:r>
            <a:r>
              <a:rPr lang="fr-FR" sz="1200" dirty="0"/>
              <a:t>://alimentation.gouv.fr/pna </a:t>
            </a:r>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9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3"/>
          <p:cNvSpPr>
            <a:spLocks noGrp="1"/>
          </p:cNvSpPr>
          <p:nvPr>
            <p:ph type="title"/>
          </p:nvPr>
        </p:nvSpPr>
        <p:spPr>
          <a:xfrm>
            <a:off x="649320" y="4457701"/>
            <a:ext cx="2954291" cy="1238362"/>
          </a:xfrm>
        </p:spPr>
        <p:txBody>
          <a:bodyPr>
            <a:normAutofit fontScale="90000"/>
          </a:bodyPr>
          <a:lstStyle/>
          <a:p>
            <a:pPr algn="ctr"/>
            <a:r>
              <a:rPr lang="fr-FR" dirty="0" smtClean="0"/>
              <a:t>Démarches de projet</a:t>
            </a:r>
            <a:endParaRPr lang="fr-FR" dirty="0"/>
          </a:p>
        </p:txBody>
      </p:sp>
      <p:pic>
        <p:nvPicPr>
          <p:cNvPr id="7" name="Picture 4" descr="P1060446"/>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9161" y="285710"/>
            <a:ext cx="4128068" cy="30968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2" descr="Epicerie sociale, dans la Maison de la solidarit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8506" y="2841583"/>
            <a:ext cx="4309647" cy="3232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31041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018663" cy="62732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smtClean="0"/>
              <a:t>Projet VALPARESO (2012-2014)</a:t>
            </a:r>
            <a:endParaRPr lang="fr-FR" sz="2800" dirty="0"/>
          </a:p>
        </p:txBody>
      </p:sp>
      <p:pic>
        <p:nvPicPr>
          <p:cNvPr id="8" name="Image 5" descr="2013_05_27_Logo_VALPARESO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162" y="1206946"/>
            <a:ext cx="1882532" cy="51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10"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5" name="Espace réservé du contenu 2"/>
          <p:cNvSpPr txBox="1">
            <a:spLocks/>
          </p:cNvSpPr>
          <p:nvPr/>
        </p:nvSpPr>
        <p:spPr>
          <a:xfrm>
            <a:off x="392060" y="1896430"/>
            <a:ext cx="7661693" cy="47505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600"/>
              </a:spcBef>
            </a:pPr>
            <a:r>
              <a:rPr lang="fr-FR" sz="2000" dirty="0" smtClean="0">
                <a:solidFill>
                  <a:schemeClr val="accent4"/>
                </a:solidFill>
              </a:rPr>
              <a:t>Valorisation des productions alimentaires et réseaux d’acteurs</a:t>
            </a:r>
          </a:p>
          <a:p>
            <a:pPr marL="0" indent="0" algn="just">
              <a:spcBef>
                <a:spcPts val="600"/>
              </a:spcBef>
              <a:buNone/>
            </a:pPr>
            <a:endParaRPr lang="fr-FR" sz="800" dirty="0" smtClean="0">
              <a:solidFill>
                <a:schemeClr val="accent4"/>
              </a:solidFill>
            </a:endParaRPr>
          </a:p>
          <a:p>
            <a:pPr algn="just">
              <a:spcBef>
                <a:spcPts val="600"/>
              </a:spcBef>
            </a:pPr>
            <a:r>
              <a:rPr lang="fr-FR" sz="2000" dirty="0" smtClean="0">
                <a:solidFill>
                  <a:schemeClr val="accent4"/>
                </a:solidFill>
              </a:rPr>
              <a:t>Acteurs</a:t>
            </a:r>
            <a:endParaRPr lang="fr-FR" sz="2000" dirty="0">
              <a:solidFill>
                <a:schemeClr val="accent4"/>
              </a:solidFill>
            </a:endParaRPr>
          </a:p>
          <a:p>
            <a:pPr marL="0" indent="0" algn="just">
              <a:spcBef>
                <a:spcPts val="600"/>
              </a:spcBef>
              <a:buNone/>
            </a:pPr>
            <a:r>
              <a:rPr lang="fr-FR" sz="1600" dirty="0">
                <a:solidFill>
                  <a:schemeClr val="tx1"/>
                </a:solidFill>
              </a:rPr>
              <a:t>- </a:t>
            </a:r>
            <a:r>
              <a:rPr lang="fr-FR" sz="1600" dirty="0" smtClean="0">
                <a:solidFill>
                  <a:schemeClr val="tx1"/>
                </a:solidFill>
              </a:rPr>
              <a:t>6 laboratoires ligériens en SHS : ESO, LARGECIA, GRANEM, LERECO…</a:t>
            </a:r>
            <a:endParaRPr lang="fr-FR" sz="1600" dirty="0">
              <a:solidFill>
                <a:schemeClr val="tx1"/>
              </a:solidFill>
            </a:endParaRPr>
          </a:p>
          <a:p>
            <a:pPr marL="0" indent="0" algn="just">
              <a:spcBef>
                <a:spcPts val="600"/>
              </a:spcBef>
              <a:buNone/>
            </a:pPr>
            <a:r>
              <a:rPr lang="fr-FR" sz="1600" dirty="0">
                <a:solidFill>
                  <a:schemeClr val="tx1"/>
                </a:solidFill>
              </a:rPr>
              <a:t>- </a:t>
            </a:r>
            <a:r>
              <a:rPr lang="fr-FR" sz="1600" dirty="0" smtClean="0">
                <a:solidFill>
                  <a:schemeClr val="tx1"/>
                </a:solidFill>
              </a:rPr>
              <a:t>16 structures professionnelles : chambres consulaires, associations, pôles…</a:t>
            </a:r>
            <a:endParaRPr lang="fr-FR" sz="1600" dirty="0">
              <a:solidFill>
                <a:schemeClr val="tx1"/>
              </a:solidFill>
            </a:endParaRPr>
          </a:p>
          <a:p>
            <a:pPr marL="0" indent="0" algn="just">
              <a:spcBef>
                <a:spcPts val="600"/>
              </a:spcBef>
              <a:buNone/>
            </a:pPr>
            <a:endParaRPr lang="fr-FR" sz="800" dirty="0"/>
          </a:p>
          <a:p>
            <a:pPr algn="just">
              <a:spcBef>
                <a:spcPts val="600"/>
              </a:spcBef>
            </a:pPr>
            <a:r>
              <a:rPr lang="fr-FR" sz="2000" dirty="0">
                <a:solidFill>
                  <a:schemeClr val="accent4"/>
                </a:solidFill>
              </a:rPr>
              <a:t>Objectifs</a:t>
            </a:r>
          </a:p>
          <a:p>
            <a:pPr marL="0" indent="0">
              <a:spcBef>
                <a:spcPts val="600"/>
              </a:spcBef>
              <a:buNone/>
            </a:pPr>
            <a:r>
              <a:rPr lang="fr-FR" sz="1600" dirty="0" smtClean="0">
                <a:solidFill>
                  <a:schemeClr val="tx1"/>
                </a:solidFill>
              </a:rPr>
              <a:t>- Analyse : organisation des </a:t>
            </a:r>
            <a:r>
              <a:rPr lang="fr-FR" sz="1600" dirty="0">
                <a:solidFill>
                  <a:schemeClr val="tx1"/>
                </a:solidFill>
              </a:rPr>
              <a:t>filières (Fruits &amp; légumes / Produits de la mer) </a:t>
            </a:r>
            <a:r>
              <a:rPr lang="fr-FR" sz="1600" dirty="0" smtClean="0">
                <a:solidFill>
                  <a:schemeClr val="tx1"/>
                </a:solidFill>
              </a:rPr>
              <a:t>; rôle </a:t>
            </a:r>
            <a:r>
              <a:rPr lang="fr-FR" sz="1600" dirty="0">
                <a:solidFill>
                  <a:schemeClr val="tx1"/>
                </a:solidFill>
              </a:rPr>
              <a:t>des formes d’organisation collective (FOCT) </a:t>
            </a:r>
            <a:r>
              <a:rPr lang="fr-FR" sz="1600" dirty="0" smtClean="0">
                <a:solidFill>
                  <a:schemeClr val="tx1"/>
                </a:solidFill>
              </a:rPr>
              <a:t>identifiées</a:t>
            </a:r>
          </a:p>
          <a:p>
            <a:pPr marL="0" indent="0">
              <a:spcBef>
                <a:spcPts val="600"/>
              </a:spcBef>
              <a:buNone/>
            </a:pPr>
            <a:r>
              <a:rPr lang="fr-FR" sz="1600" dirty="0" smtClean="0"/>
              <a:t>- </a:t>
            </a:r>
            <a:r>
              <a:rPr lang="fr-FR" sz="1600" dirty="0" smtClean="0">
                <a:solidFill>
                  <a:schemeClr val="tx1"/>
                </a:solidFill>
              </a:rPr>
              <a:t>Evaluation </a:t>
            </a:r>
            <a:r>
              <a:rPr lang="fr-FR" sz="1600" dirty="0">
                <a:solidFill>
                  <a:schemeClr val="tx1"/>
                </a:solidFill>
              </a:rPr>
              <a:t>: effets produits par ces FOCT sur l’activité de ses membres ; sur les autres acteurs de la production alimentaire et </a:t>
            </a:r>
            <a:r>
              <a:rPr lang="fr-FR" sz="1600" dirty="0" smtClean="0">
                <a:solidFill>
                  <a:schemeClr val="tx1"/>
                </a:solidFill>
              </a:rPr>
              <a:t>sur le territoire ligérien</a:t>
            </a:r>
          </a:p>
          <a:p>
            <a:pPr marL="0" indent="0">
              <a:spcBef>
                <a:spcPts val="600"/>
              </a:spcBef>
              <a:buNone/>
            </a:pPr>
            <a:r>
              <a:rPr lang="fr-FR" sz="1600" dirty="0" smtClean="0">
                <a:solidFill>
                  <a:schemeClr val="tx1"/>
                </a:solidFill>
              </a:rPr>
              <a:t>- Transfert : leviers </a:t>
            </a:r>
            <a:r>
              <a:rPr lang="fr-FR" sz="1600" dirty="0">
                <a:solidFill>
                  <a:schemeClr val="tx1"/>
                </a:solidFill>
              </a:rPr>
              <a:t>d’actions </a:t>
            </a:r>
            <a:r>
              <a:rPr lang="fr-FR" sz="1600" dirty="0" smtClean="0">
                <a:solidFill>
                  <a:schemeClr val="tx1"/>
                </a:solidFill>
              </a:rPr>
              <a:t>&amp; des potentialités de développement des FOCT</a:t>
            </a:r>
            <a:endParaRPr lang="fr-FR" sz="1600" dirty="0">
              <a:solidFill>
                <a:schemeClr val="tx1"/>
              </a:solidFill>
            </a:endParaRPr>
          </a:p>
          <a:p>
            <a:pPr>
              <a:spcBef>
                <a:spcPts val="600"/>
              </a:spcBef>
            </a:pPr>
            <a:endParaRPr lang="fr-FR" sz="800" dirty="0">
              <a:solidFill>
                <a:schemeClr val="tx1"/>
              </a:solidFill>
            </a:endParaRPr>
          </a:p>
          <a:p>
            <a:pPr algn="just">
              <a:spcBef>
                <a:spcPts val="600"/>
              </a:spcBef>
            </a:pPr>
            <a:r>
              <a:rPr lang="fr-FR" sz="2000" dirty="0">
                <a:solidFill>
                  <a:schemeClr val="accent4"/>
                </a:solidFill>
              </a:rPr>
              <a:t>Cadre d’action</a:t>
            </a:r>
          </a:p>
          <a:p>
            <a:pPr marL="0" indent="0">
              <a:spcBef>
                <a:spcPts val="600"/>
              </a:spcBef>
              <a:buNone/>
            </a:pPr>
            <a:r>
              <a:rPr lang="fr-FR" sz="1600" dirty="0">
                <a:solidFill>
                  <a:schemeClr val="tx1"/>
                </a:solidFill>
              </a:rPr>
              <a:t>- </a:t>
            </a:r>
            <a:r>
              <a:rPr lang="fr-FR" sz="1600" dirty="0" smtClean="0">
                <a:solidFill>
                  <a:schemeClr val="tx1"/>
                </a:solidFill>
              </a:rPr>
              <a:t>Soutien financier </a:t>
            </a:r>
            <a:r>
              <a:rPr lang="fr-FR" sz="1600" dirty="0">
                <a:solidFill>
                  <a:schemeClr val="tx1"/>
                </a:solidFill>
              </a:rPr>
              <a:t>: Région </a:t>
            </a:r>
            <a:r>
              <a:rPr lang="fr-FR" sz="1600" dirty="0" smtClean="0">
                <a:solidFill>
                  <a:schemeClr val="tx1"/>
                </a:solidFill>
              </a:rPr>
              <a:t>Pays de la Loire (Appel à expertise)</a:t>
            </a:r>
          </a:p>
          <a:p>
            <a:pPr marL="0" indent="0">
              <a:spcBef>
                <a:spcPts val="600"/>
              </a:spcBef>
              <a:buNone/>
            </a:pPr>
            <a:r>
              <a:rPr lang="fr-FR" sz="1600" dirty="0" smtClean="0">
                <a:solidFill>
                  <a:schemeClr val="tx1"/>
                </a:solidFill>
              </a:rPr>
              <a:t>- Durée : mars 2012 – mars 2014</a:t>
            </a:r>
          </a:p>
          <a:p>
            <a:pPr marL="0" indent="0">
              <a:buNone/>
            </a:pPr>
            <a:endParaRPr lang="fr-FR" sz="1600" dirty="0" smtClean="0">
              <a:solidFill>
                <a:schemeClr val="tx1"/>
              </a:solidFill>
            </a:endParaRPr>
          </a:p>
        </p:txBody>
      </p:sp>
    </p:spTree>
    <p:extLst>
      <p:ext uri="{BB962C8B-B14F-4D97-AF65-F5344CB8AC3E}">
        <p14:creationId xmlns:p14="http://schemas.microsoft.com/office/powerpoint/2010/main" val="115463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a:xfrm flipV="1">
            <a:off x="10384" y="1724891"/>
            <a:ext cx="5434452" cy="3"/>
          </a:xfrm>
          <a:prstGeom prst="line">
            <a:avLst/>
          </a:prstGeom>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itre 4"/>
          <p:cNvSpPr txBox="1">
            <a:spLocks/>
          </p:cNvSpPr>
          <p:nvPr/>
        </p:nvSpPr>
        <p:spPr>
          <a:xfrm>
            <a:off x="20090" y="1180214"/>
            <a:ext cx="7018663" cy="62732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smtClean="0"/>
              <a:t>Projet SOLALTER (2013-2015)</a:t>
            </a:r>
            <a:endParaRPr lang="fr-FR" sz="2800" dirty="0"/>
          </a:p>
        </p:txBody>
      </p:sp>
      <p:sp>
        <p:nvSpPr>
          <p:cNvPr id="9" name="Rectangle 8"/>
          <p:cNvSpPr/>
          <p:nvPr/>
        </p:nvSpPr>
        <p:spPr>
          <a:xfrm>
            <a:off x="1908566" y="15938"/>
            <a:ext cx="4875021" cy="646331"/>
          </a:xfrm>
          <a:prstGeom prst="rect">
            <a:avLst/>
          </a:prstGeom>
        </p:spPr>
        <p:txBody>
          <a:bodyPr wrap="square">
            <a:spAutoFit/>
          </a:bodyPr>
          <a:lstStyle/>
          <a:p>
            <a:pPr algn="ctr"/>
            <a:r>
              <a:rPr lang="fr-FR" sz="1200" b="1" dirty="0" smtClean="0">
                <a:solidFill>
                  <a:srgbClr val="365F91"/>
                </a:solidFill>
                <a:latin typeface="Times New Roman" panose="02020603050405020304" pitchFamily="18" charset="0"/>
                <a:ea typeface="Times New Roman" panose="02020603050405020304" pitchFamily="18" charset="0"/>
              </a:rPr>
              <a:t>Séminaire </a:t>
            </a:r>
            <a:r>
              <a:rPr lang="fr-FR" sz="1200" b="1" i="1" dirty="0">
                <a:solidFill>
                  <a:srgbClr val="365F91"/>
                </a:solidFill>
                <a:latin typeface="Times New Roman" panose="02020603050405020304" pitchFamily="18" charset="0"/>
                <a:ea typeface="Times New Roman" panose="02020603050405020304" pitchFamily="18" charset="0"/>
              </a:rPr>
              <a:t>R</a:t>
            </a:r>
            <a:r>
              <a:rPr lang="fr-FR" sz="1200" b="1" i="1" dirty="0" smtClean="0">
                <a:solidFill>
                  <a:srgbClr val="365F91"/>
                </a:solidFill>
                <a:latin typeface="Times New Roman" panose="02020603050405020304" pitchFamily="18" charset="0"/>
                <a:ea typeface="Times New Roman" panose="02020603050405020304" pitchFamily="18" charset="0"/>
              </a:rPr>
              <a:t>elocalisation des circuits alimentaires</a:t>
            </a:r>
          </a:p>
          <a:p>
            <a:pPr algn="ctr"/>
            <a:r>
              <a:rPr lang="fr-FR" sz="1200" b="1" dirty="0" smtClean="0">
                <a:solidFill>
                  <a:srgbClr val="365F91"/>
                </a:solidFill>
                <a:latin typeface="Times New Roman" panose="02020603050405020304" pitchFamily="18" charset="0"/>
                <a:ea typeface="Times New Roman" panose="02020603050405020304" pitchFamily="18" charset="0"/>
              </a:rPr>
              <a:t>SFR Confluences, Axe 4 Innovations</a:t>
            </a:r>
            <a:r>
              <a:rPr lang="fr-FR" sz="1200" b="1" dirty="0">
                <a:solidFill>
                  <a:srgbClr val="365F91"/>
                </a:solidFill>
                <a:latin typeface="Times New Roman" panose="02020603050405020304" pitchFamily="18" charset="0"/>
                <a:ea typeface="Times New Roman" panose="02020603050405020304" pitchFamily="18" charset="0"/>
              </a:rPr>
              <a:t>, développements, </a:t>
            </a:r>
            <a:r>
              <a:rPr lang="fr-FR" sz="1200" b="1" dirty="0" smtClean="0">
                <a:solidFill>
                  <a:srgbClr val="365F91"/>
                </a:solidFill>
                <a:latin typeface="Times New Roman" panose="02020603050405020304" pitchFamily="18" charset="0"/>
                <a:ea typeface="Times New Roman" panose="02020603050405020304" pitchFamily="18" charset="0"/>
              </a:rPr>
              <a:t>solidarités Maison de la Recherche, Angers, 22 mars 2016</a:t>
            </a:r>
            <a:endParaRPr lang="fr-FR" sz="1200" b="1" dirty="0">
              <a:solidFill>
                <a:srgbClr val="365F91"/>
              </a:solidFill>
              <a:latin typeface="Times New Roman" panose="02020603050405020304" pitchFamily="18" charset="0"/>
              <a:ea typeface="Times New Roman" panose="02020603050405020304" pitchFamily="18" charset="0"/>
            </a:endParaRPr>
          </a:p>
        </p:txBody>
      </p:sp>
      <p:pic>
        <p:nvPicPr>
          <p:cNvPr id="6" name="Picture 2" descr="Résultat de recherche d'images pour &quot;SOLALT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908" y="922345"/>
            <a:ext cx="1612256" cy="1605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 y="15938"/>
            <a:ext cx="765356" cy="7409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784" y="5907"/>
            <a:ext cx="1364216" cy="760992"/>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2"/>
          <p:cNvSpPr txBox="1">
            <a:spLocks/>
          </p:cNvSpPr>
          <p:nvPr/>
        </p:nvSpPr>
        <p:spPr>
          <a:xfrm>
            <a:off x="392060" y="1896430"/>
            <a:ext cx="7309603" cy="47820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600"/>
              </a:spcBef>
            </a:pPr>
            <a:r>
              <a:rPr lang="fr-FR" sz="2000" dirty="0" smtClean="0">
                <a:solidFill>
                  <a:schemeClr val="accent4"/>
                </a:solidFill>
              </a:rPr>
              <a:t>Solidarités alimentaires territorialisées</a:t>
            </a:r>
          </a:p>
          <a:p>
            <a:pPr marL="0" indent="0" algn="just">
              <a:spcBef>
                <a:spcPts val="600"/>
              </a:spcBef>
              <a:buNone/>
            </a:pPr>
            <a:endParaRPr lang="fr-FR" sz="800" dirty="0">
              <a:solidFill>
                <a:schemeClr val="accent4"/>
              </a:solidFill>
            </a:endParaRPr>
          </a:p>
          <a:p>
            <a:pPr algn="just">
              <a:spcBef>
                <a:spcPts val="600"/>
              </a:spcBef>
            </a:pPr>
            <a:r>
              <a:rPr lang="fr-FR" sz="2000" dirty="0">
                <a:solidFill>
                  <a:schemeClr val="accent4"/>
                </a:solidFill>
              </a:rPr>
              <a:t>Acteurs</a:t>
            </a:r>
          </a:p>
          <a:p>
            <a:pPr marL="0" indent="0">
              <a:spcBef>
                <a:spcPts val="600"/>
              </a:spcBef>
              <a:buNone/>
            </a:pPr>
            <a:r>
              <a:rPr lang="fr-FR" sz="1600" dirty="0">
                <a:solidFill>
                  <a:schemeClr val="tx1"/>
                </a:solidFill>
              </a:rPr>
              <a:t>- Projet </a:t>
            </a:r>
            <a:r>
              <a:rPr lang="fr-FR" sz="1600" dirty="0" smtClean="0">
                <a:solidFill>
                  <a:schemeClr val="tx1"/>
                </a:solidFill>
              </a:rPr>
              <a:t>piloté </a:t>
            </a:r>
            <a:r>
              <a:rPr lang="fr-FR" sz="1600" dirty="0">
                <a:solidFill>
                  <a:schemeClr val="tx1"/>
                </a:solidFill>
              </a:rPr>
              <a:t>par l’unité « Sciences Humaines et Territoire » d’Agrocampus Ouest Rennes et la FRCIVAM Bretagne</a:t>
            </a:r>
          </a:p>
          <a:p>
            <a:pPr marL="0" indent="0" algn="just">
              <a:spcBef>
                <a:spcPts val="600"/>
              </a:spcBef>
              <a:buNone/>
            </a:pPr>
            <a:endParaRPr lang="fr-FR" sz="800" dirty="0"/>
          </a:p>
          <a:p>
            <a:pPr algn="just">
              <a:spcBef>
                <a:spcPts val="600"/>
              </a:spcBef>
            </a:pPr>
            <a:r>
              <a:rPr lang="fr-FR" sz="2000" dirty="0">
                <a:solidFill>
                  <a:schemeClr val="accent4"/>
                </a:solidFill>
              </a:rPr>
              <a:t>Objectifs</a:t>
            </a:r>
          </a:p>
          <a:p>
            <a:pPr marL="0" indent="0">
              <a:spcBef>
                <a:spcPts val="600"/>
              </a:spcBef>
              <a:buNone/>
            </a:pPr>
            <a:r>
              <a:rPr lang="fr-FR" sz="1600" dirty="0" smtClean="0">
                <a:solidFill>
                  <a:schemeClr val="tx1"/>
                </a:solidFill>
              </a:rPr>
              <a:t>- Recensement </a:t>
            </a:r>
            <a:r>
              <a:rPr lang="fr-FR" sz="1600" dirty="0">
                <a:solidFill>
                  <a:schemeClr val="tx1"/>
                </a:solidFill>
              </a:rPr>
              <a:t>des initiatives de solidarités alimentaires en </a:t>
            </a:r>
            <a:r>
              <a:rPr lang="fr-FR" sz="1600" dirty="0" smtClean="0">
                <a:solidFill>
                  <a:schemeClr val="tx1"/>
                </a:solidFill>
              </a:rPr>
              <a:t>Bretagne</a:t>
            </a:r>
          </a:p>
          <a:p>
            <a:pPr marL="0" indent="0">
              <a:spcBef>
                <a:spcPts val="600"/>
              </a:spcBef>
              <a:buNone/>
            </a:pPr>
            <a:r>
              <a:rPr lang="fr-FR" sz="1600" dirty="0">
                <a:solidFill>
                  <a:schemeClr val="tx1"/>
                </a:solidFill>
                <a:latin typeface="Wingdings 3" panose="05040102010807070707" pitchFamily="18" charset="2"/>
              </a:rPr>
              <a:t>A</a:t>
            </a:r>
            <a:r>
              <a:rPr lang="fr-FR" sz="1600" dirty="0">
                <a:solidFill>
                  <a:schemeClr val="tx1"/>
                </a:solidFill>
              </a:rPr>
              <a:t> </a:t>
            </a:r>
            <a:r>
              <a:rPr lang="fr-FR" sz="1600" dirty="0" smtClean="0">
                <a:solidFill>
                  <a:schemeClr val="tx1"/>
                </a:solidFill>
              </a:rPr>
              <a:t>complémentarité d’accès à une alimentation de qualité / aide alimentaire</a:t>
            </a:r>
            <a:endParaRPr lang="fr-FR" sz="1600" dirty="0">
              <a:solidFill>
                <a:schemeClr val="tx1"/>
              </a:solidFill>
            </a:endParaRPr>
          </a:p>
          <a:p>
            <a:pPr marL="0" indent="0">
              <a:spcBef>
                <a:spcPts val="600"/>
              </a:spcBef>
              <a:buNone/>
            </a:pPr>
            <a:r>
              <a:rPr lang="fr-FR" sz="1600" dirty="0">
                <a:solidFill>
                  <a:schemeClr val="tx1"/>
                </a:solidFill>
              </a:rPr>
              <a:t>- Mise en réseau en région, mutualisation et accompagnement des initiatives</a:t>
            </a:r>
          </a:p>
          <a:p>
            <a:pPr marL="0" indent="0">
              <a:spcBef>
                <a:spcPts val="600"/>
              </a:spcBef>
              <a:buNone/>
            </a:pPr>
            <a:r>
              <a:rPr lang="fr-FR" sz="1600" dirty="0">
                <a:solidFill>
                  <a:schemeClr val="tx1"/>
                </a:solidFill>
              </a:rPr>
              <a:t>- Mise en lisibilité des initiatives, notamment pour l’action politique</a:t>
            </a:r>
          </a:p>
          <a:p>
            <a:pPr>
              <a:spcBef>
                <a:spcPts val="600"/>
              </a:spcBef>
            </a:pPr>
            <a:endParaRPr lang="fr-FR" sz="800" dirty="0">
              <a:solidFill>
                <a:schemeClr val="tx1"/>
              </a:solidFill>
            </a:endParaRPr>
          </a:p>
          <a:p>
            <a:pPr algn="just">
              <a:spcBef>
                <a:spcPts val="600"/>
              </a:spcBef>
            </a:pPr>
            <a:r>
              <a:rPr lang="fr-FR" sz="2000" dirty="0">
                <a:solidFill>
                  <a:schemeClr val="accent4"/>
                </a:solidFill>
              </a:rPr>
              <a:t>Cadre d’action</a:t>
            </a:r>
          </a:p>
          <a:p>
            <a:pPr marL="0" indent="0">
              <a:spcBef>
                <a:spcPts val="600"/>
              </a:spcBef>
              <a:buNone/>
            </a:pPr>
            <a:r>
              <a:rPr lang="fr-FR" sz="1600" dirty="0">
                <a:solidFill>
                  <a:schemeClr val="tx1"/>
                </a:solidFill>
              </a:rPr>
              <a:t>- Soutiens : Région Bretagne (ASOSC), FEADER, Fondation de France </a:t>
            </a:r>
          </a:p>
          <a:p>
            <a:pPr marL="0" indent="0">
              <a:spcBef>
                <a:spcPts val="600"/>
              </a:spcBef>
              <a:buNone/>
            </a:pPr>
            <a:r>
              <a:rPr lang="fr-FR" sz="1600" dirty="0">
                <a:solidFill>
                  <a:schemeClr val="tx1"/>
                </a:solidFill>
              </a:rPr>
              <a:t>- Assises Vente directe 2012, Etude Agrocampus 2012</a:t>
            </a:r>
          </a:p>
          <a:p>
            <a:pPr marL="0" indent="0">
              <a:spcBef>
                <a:spcPts val="600"/>
              </a:spcBef>
              <a:buNone/>
            </a:pPr>
            <a:r>
              <a:rPr lang="fr-FR" sz="1600" dirty="0">
                <a:solidFill>
                  <a:schemeClr val="tx1"/>
                </a:solidFill>
              </a:rPr>
              <a:t>- Durée : mars 2013 – mars 2015</a:t>
            </a:r>
          </a:p>
          <a:p>
            <a:pPr marL="0" indent="0" algn="just">
              <a:spcBef>
                <a:spcPts val="600"/>
              </a:spcBef>
              <a:buNone/>
            </a:pPr>
            <a:endParaRPr lang="fr-FR" sz="1600" dirty="0" smtClean="0">
              <a:solidFill>
                <a:schemeClr val="accent4"/>
              </a:solidFill>
            </a:endParaRPr>
          </a:p>
        </p:txBody>
      </p:sp>
      <p:pic>
        <p:nvPicPr>
          <p:cNvPr id="13" name="Image 12" descr="C:\Users\ABI\Pictures\logo\réseau rural bretagne\Logo réseau rural bretagne.jpg"/>
          <p:cNvPicPr/>
          <p:nvPr/>
        </p:nvPicPr>
        <p:blipFill rotWithShape="1">
          <a:blip r:embed="rId6" cstate="print">
            <a:extLst>
              <a:ext uri="{28A0092B-C50C-407E-A947-70E740481C1C}">
                <a14:useLocalDpi xmlns:a14="http://schemas.microsoft.com/office/drawing/2010/main" val="0"/>
              </a:ext>
            </a:extLst>
          </a:blip>
          <a:srcRect l="21751" t="35677" r="19923" b="34841"/>
          <a:stretch/>
        </p:blipFill>
        <p:spPr bwMode="auto">
          <a:xfrm>
            <a:off x="5451231" y="6271846"/>
            <a:ext cx="1359878" cy="515816"/>
          </a:xfrm>
          <a:prstGeom prst="rect">
            <a:avLst/>
          </a:prstGeom>
          <a:noFill/>
          <a:ln>
            <a:noFill/>
          </a:ln>
          <a:extLst>
            <a:ext uri="{53640926-AAD7-44D8-BBD7-CCE9431645EC}">
              <a14:shadowObscured xmlns:a14="http://schemas.microsoft.com/office/drawing/2010/main"/>
            </a:ext>
          </a:extLst>
        </p:spPr>
      </p:pic>
      <p:pic>
        <p:nvPicPr>
          <p:cNvPr id="15" name="Image 14"/>
          <p:cNvPicPr/>
          <p:nvPr/>
        </p:nvPicPr>
        <p:blipFill>
          <a:blip r:embed="rId7" cstate="print"/>
          <a:srcRect/>
          <a:stretch>
            <a:fillRect/>
          </a:stretch>
        </p:blipFill>
        <p:spPr bwMode="auto">
          <a:xfrm>
            <a:off x="7913452" y="4771722"/>
            <a:ext cx="1086696" cy="691833"/>
          </a:xfrm>
          <a:prstGeom prst="rect">
            <a:avLst/>
          </a:prstGeom>
          <a:solidFill>
            <a:srgbClr val="FFFFFF"/>
          </a:solidFill>
          <a:ln w="9525">
            <a:noFill/>
            <a:miter lim="800000"/>
            <a:headEnd/>
            <a:tailEnd/>
          </a:ln>
        </p:spPr>
      </p:pic>
      <p:pic>
        <p:nvPicPr>
          <p:cNvPr id="1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2610" y="6057498"/>
            <a:ext cx="730655" cy="72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e 16"/>
          <p:cNvGrpSpPr/>
          <p:nvPr/>
        </p:nvGrpSpPr>
        <p:grpSpPr>
          <a:xfrm>
            <a:off x="6868858" y="4997253"/>
            <a:ext cx="1095272" cy="922185"/>
            <a:chOff x="0" y="120650"/>
            <a:chExt cx="1225550" cy="1031875"/>
          </a:xfrm>
        </p:grpSpPr>
        <p:pic>
          <p:nvPicPr>
            <p:cNvPr id="18"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2238" y="120650"/>
              <a:ext cx="8096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noChangeArrowheads="1"/>
            </p:cNvPicPr>
            <p:nvPr/>
          </p:nvPicPr>
          <p:blipFill>
            <a:blip r:embed="rId10">
              <a:extLst>
                <a:ext uri="{28A0092B-C50C-407E-A947-70E740481C1C}">
                  <a14:useLocalDpi xmlns:a14="http://schemas.microsoft.com/office/drawing/2010/main" val="0"/>
                </a:ext>
              </a:extLst>
            </a:blip>
            <a:srcRect l="19730" t="-13959" r="19478" b="62605"/>
            <a:stretch>
              <a:fillRect/>
            </a:stretch>
          </p:blipFill>
          <p:spPr bwMode="auto">
            <a:xfrm>
              <a:off x="0" y="947738"/>
              <a:ext cx="122555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
          <p:cNvPicPr>
            <a:picLocks noChangeAspect="1" noChangeArrowheads="1"/>
          </p:cNvPicPr>
          <p:nvPr/>
        </p:nvPicPr>
        <p:blipFill>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36041" y="5597850"/>
            <a:ext cx="975022" cy="1169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802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2308</TotalTime>
  <Words>1302</Words>
  <Application>Microsoft Office PowerPoint</Application>
  <PresentationFormat>Affichage à l'écran (4:3)</PresentationFormat>
  <Paragraphs>297</Paragraphs>
  <Slides>25</Slides>
  <Notes>24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Times New Roman</vt:lpstr>
      <vt:lpstr>Trebuchet MS</vt:lpstr>
      <vt:lpstr>Wingdings</vt:lpstr>
      <vt:lpstr>Wingdings 3</vt:lpstr>
      <vt:lpstr>1_Facette</vt:lpstr>
      <vt:lpstr>Circuits alimentaires et dynamiques de solidarités territoriales   Retour d’expériences sur les recherche-actions  VALPARESO (2012-2014) et SOLALTER (2013-2015)</vt:lpstr>
      <vt:lpstr>Éléments de contexte</vt:lpstr>
      <vt:lpstr>Contexte scientifique émergent</vt:lpstr>
      <vt:lpstr>Contexte scientifique émergent</vt:lpstr>
      <vt:lpstr>Contexte scientifique émergent</vt:lpstr>
      <vt:lpstr>Présentation PowerPoint</vt:lpstr>
      <vt:lpstr>Démarches de projet</vt:lpstr>
      <vt:lpstr>Présentation PowerPoint</vt:lpstr>
      <vt:lpstr>Présentation PowerPoint</vt:lpstr>
      <vt:lpstr>Présentation PowerPoint</vt:lpstr>
      <vt:lpstr>Présentation PowerPoint</vt:lpstr>
      <vt:lpstr>Enseignements et perspectives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Les Jus</dc:creator>
  <cp:lastModifiedBy>Les Jus</cp:lastModifiedBy>
  <cp:revision>140</cp:revision>
  <dcterms:created xsi:type="dcterms:W3CDTF">2015-04-28T07:45:27Z</dcterms:created>
  <dcterms:modified xsi:type="dcterms:W3CDTF">2016-03-23T13:57:19Z</dcterms:modified>
</cp:coreProperties>
</file>